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645920"/>
            <a:ext cx="914400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6400" b="1">
                <a:solidFill>
                  <a:srgbClr val="FFFFFF"/>
                </a:solidFill>
                <a:latin typeface="Georgia"/>
              </a:defRPr>
            </a:pPr>
            <a:r>
              <a:t>SHE BUILDS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29260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200" b="0">
                <a:solidFill>
                  <a:srgbClr val="999999"/>
                </a:solidFill>
                <a:latin typeface="Calibri"/>
              </a:defRPr>
            </a:pPr>
            <a:r>
              <a:t>Sprint program teaching women to build digital products</a:t>
            </a:r>
            <a:br/>
            <a:r>
              <a:t>with AI and win grants for financial independence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0" y="3931920"/>
            <a:ext cx="2103120" cy="45720"/>
          </a:xfrm>
          <a:prstGeom prst="rect">
            <a:avLst/>
          </a:prstGeom>
          <a:solidFill>
            <a:srgbClr val="F961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828800" y="5029200"/>
            <a:ext cx="82296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600" b="0">
                <a:solidFill>
                  <a:srgbClr val="999999"/>
                </a:solidFill>
                <a:latin typeface="Calibri"/>
              </a:defRPr>
            </a:pPr>
            <a:r>
              <a:t>Social Impact Award Kazakhstan 2026  |  Zulfiya Urunova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028090"/>
                </a:solidFill>
                <a:latin typeface="Calibri"/>
              </a:defRPr>
            </a:pPr>
            <a: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144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400" b="1">
                <a:solidFill>
                  <a:srgbClr val="2D2D2D"/>
                </a:solidFill>
                <a:latin typeface="Georgia"/>
              </a:defRPr>
            </a:pPr>
            <a:r>
              <a:t>Women in Central Asia face a double barrier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828800"/>
            <a:ext cx="5029200" cy="228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828800"/>
            <a:ext cx="5029200" cy="54864"/>
          </a:xfrm>
          <a:prstGeom prst="rect">
            <a:avLst/>
          </a:prstGeom>
          <a:solidFill>
            <a:srgbClr val="F961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2103120"/>
            <a:ext cx="43891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800" b="1">
                <a:solidFill>
                  <a:srgbClr val="F96167"/>
                </a:solidFill>
                <a:latin typeface="Calibri"/>
              </a:defRPr>
            </a:pPr>
            <a:r>
              <a:t>SKILLS GAP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560320"/>
            <a:ext cx="43891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Building digital products traditionally requires expensive CS education.</a:t>
            </a:r>
          </a:p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Women stay in low-paying jobs even when they have ideas that could generate real revenue.</a:t>
            </a:r>
          </a:p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AI tools now make product-building accessible to anyone, but this knowledge hasn't reached Central Asian women.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0" y="1828800"/>
            <a:ext cx="5029200" cy="228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0" y="1828800"/>
            <a:ext cx="5029200" cy="548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0" y="2103120"/>
            <a:ext cx="43891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800" b="1">
                <a:solidFill>
                  <a:srgbClr val="028090"/>
                </a:solidFill>
                <a:latin typeface="Calibri"/>
              </a:defRPr>
            </a:pPr>
            <a:r>
              <a:t>FUNDING GAP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0" y="2560320"/>
            <a:ext cx="43891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Billions in grants exist globally, but women in Central Asia don't know how to access them.</a:t>
            </a:r>
          </a:p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Grant writing is not taught in schools. Finding opportunities requires networks most women lack.</a:t>
            </a:r>
          </a:p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Women-led startups in Kazakhstan receive less than 5% of available funding.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4846320"/>
            <a:ext cx="10698480" cy="109728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88720" y="5029200"/>
            <a:ext cx="97840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500" b="0">
                <a:solidFill>
                  <a:srgbClr val="FFFFFF"/>
                </a:solidFill>
                <a:latin typeface="Calibri"/>
              </a:defRPr>
            </a:pPr>
            <a:r>
              <a:t>These barriers reinforce each other: without a product, you can't apply for grants.</a:t>
            </a:r>
            <a:br/>
            <a:r>
              <a:t>Without funding, you can't build a product. Women stay stuck.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028090"/>
                </a:solidFill>
                <a:latin typeface="Calibri"/>
              </a:defRPr>
            </a:pPr>
            <a:r>
              <a:t>THE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1440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400" b="1">
                <a:solidFill>
                  <a:srgbClr val="2D2D2D"/>
                </a:solidFill>
                <a:latin typeface="Georgia"/>
              </a:defRPr>
            </a:pPr>
            <a:r>
              <a:t>Two skills. One sprint. Real results.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737360"/>
            <a:ext cx="5029200" cy="27432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88720" y="1920240"/>
            <a:ext cx="41148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000" b="1">
                <a:solidFill>
                  <a:srgbClr val="F9C846"/>
                </a:solidFill>
                <a:latin typeface="Calibri"/>
              </a:defRPr>
            </a:pPr>
            <a:r>
              <a:t>VIBE CODING WITH 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2468880"/>
            <a:ext cx="4114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40"/>
              </a:spcAft>
              <a:defRPr sz="1400">
                <a:solidFill>
                  <a:srgbClr val="FFFFFF"/>
                </a:solidFill>
                <a:latin typeface="Calibri"/>
              </a:defRPr>
            </a:pPr>
            <a:r>
              <a:t>Build real digital products: apps, websites, tools, platforms.</a:t>
            </a:r>
          </a:p>
          <a:p>
            <a:pPr>
              <a:spcAft>
                <a:spcPts val="840"/>
              </a:spcAft>
              <a:defRPr sz="1400">
                <a:solidFill>
                  <a:srgbClr val="FFFFFF"/>
                </a:solidFill>
                <a:latin typeface="Calibri"/>
              </a:defRPr>
            </a:pPr>
            <a:r>
              <a:t>Using AI-powered tools: Cursor, Bolt, Replit, v0.</a:t>
            </a:r>
          </a:p>
          <a:p>
            <a:pPr>
              <a:spcAft>
                <a:spcPts val="840"/>
              </a:spcAft>
              <a:defRPr sz="1400">
                <a:solidFill>
                  <a:srgbClr val="FFFFFF"/>
                </a:solidFill>
                <a:latin typeface="Calibri"/>
              </a:defRPr>
            </a:pPr>
            <a:r>
              <a:t>No prior programming experience needed.</a:t>
            </a:r>
          </a:p>
          <a:p>
            <a:pPr>
              <a:spcAft>
                <a:spcPts val="840"/>
              </a:spcAft>
              <a:defRPr sz="1400">
                <a:solidFill>
                  <a:srgbClr val="FFFFFF"/>
                </a:solidFill>
                <a:latin typeface="Calibri"/>
              </a:defRPr>
            </a:pPr>
            <a:r>
              <a:t>From idea to working prototype in days, not months.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0" y="1737360"/>
            <a:ext cx="5029200" cy="2743200"/>
          </a:xfrm>
          <a:prstGeom prst="rect">
            <a:avLst/>
          </a:prstGeom>
          <a:solidFill>
            <a:srgbClr val="F961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0" y="1920240"/>
            <a:ext cx="41148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000" b="1">
                <a:solidFill>
                  <a:srgbClr val="FFFFFF"/>
                </a:solidFill>
                <a:latin typeface="Calibri"/>
              </a:defRPr>
            </a:pPr>
            <a:r>
              <a:t>GRANT WRITING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0" y="2468880"/>
            <a:ext cx="4114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40"/>
              </a:spcAft>
              <a:defRPr sz="1400">
                <a:solidFill>
                  <a:srgbClr val="FFFFFF"/>
                </a:solidFill>
                <a:latin typeface="Calibri"/>
              </a:defRPr>
            </a:pPr>
            <a:r>
              <a:t>Find grants, fellowships, and competitions.</a:t>
            </a:r>
          </a:p>
          <a:p>
            <a:pPr>
              <a:spcAft>
                <a:spcPts val="840"/>
              </a:spcAft>
              <a:defRPr sz="1400">
                <a:solidFill>
                  <a:srgbClr val="FFFFFF"/>
                </a:solidFill>
                <a:latin typeface="Calibri"/>
              </a:defRPr>
            </a:pPr>
            <a:r>
              <a:t>Write winning applications with proven frameworks.</a:t>
            </a:r>
          </a:p>
          <a:p>
            <a:pPr>
              <a:spcAft>
                <a:spcPts val="840"/>
              </a:spcAft>
              <a:defRPr sz="1400">
                <a:solidFill>
                  <a:srgbClr val="FFFFFF"/>
                </a:solidFill>
                <a:latin typeface="Calibri"/>
              </a:defRPr>
            </a:pPr>
            <a:r>
              <a:t>Practice on real applications with real deadlines.</a:t>
            </a:r>
          </a:p>
          <a:p>
            <a:pPr>
              <a:spcAft>
                <a:spcPts val="840"/>
              </a:spcAft>
              <a:defRPr sz="1400">
                <a:solidFill>
                  <a:srgbClr val="FFFFFF"/>
                </a:solidFill>
                <a:latin typeface="Calibri"/>
              </a:defRPr>
            </a:pPr>
            <a:r>
              <a:t>Leave with at least one submitted grant application.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5029200"/>
            <a:ext cx="10698480" cy="1097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5120640"/>
            <a:ext cx="27432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028090"/>
                </a:solidFill>
                <a:latin typeface="Calibri"/>
              </a:defRPr>
            </a:pPr>
            <a:r>
              <a:t>THE SPRINT 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5486400"/>
            <a:ext cx="9601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2D2D2D"/>
                </a:solidFill>
                <a:latin typeface="Calibri"/>
              </a:defRPr>
            </a:pPr>
            <a:r>
              <a:t>Intensive, time-bound bursts of learning and doing. Live workshops + hands-on building + peer accountability + 1-on-1 mentoring. Participants leave with a working product AND a submitted grant application.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028090"/>
                </a:solidFill>
                <a:latin typeface="Calibri"/>
              </a:defRPr>
            </a:pPr>
            <a:r>
              <a:t>TRACTION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0584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000" b="1">
                <a:solidFill>
                  <a:srgbClr val="FFFFFF"/>
                </a:solidFill>
                <a:latin typeface="Georgia"/>
              </a:defRPr>
            </a:pPr>
            <a:r>
              <a:t>The model works. The numbers prove 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256032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800" b="1">
                <a:solidFill>
                  <a:srgbClr val="F96167"/>
                </a:solidFill>
                <a:latin typeface="Georgia"/>
              </a:defRPr>
            </a:pPr>
            <a:r>
              <a:t>70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86000"/>
            <a:ext cx="25603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300" b="0">
                <a:solidFill>
                  <a:srgbClr val="FFFFFF"/>
                </a:solidFill>
                <a:latin typeface="Calibri"/>
              </a:defRPr>
            </a:pPr>
            <a:r>
              <a:t>women completed</a:t>
            </a:r>
            <a:br/>
            <a:r>
              <a:t>the program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91840" y="1554480"/>
            <a:ext cx="256032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800" b="1">
                <a:solidFill>
                  <a:srgbClr val="F96167"/>
                </a:solidFill>
                <a:latin typeface="Georgia"/>
              </a:defRPr>
            </a:pPr>
            <a:r>
              <a:t>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1840" y="2286000"/>
            <a:ext cx="25603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300" b="0">
                <a:solidFill>
                  <a:srgbClr val="FFFFFF"/>
                </a:solidFill>
                <a:latin typeface="Calibri"/>
              </a:defRPr>
            </a:pPr>
            <a:r>
              <a:t>mentees won</a:t>
            </a:r>
            <a:br/>
            <a:r>
              <a:t>grants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52160" y="1554480"/>
            <a:ext cx="256032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800" b="1">
                <a:solidFill>
                  <a:srgbClr val="F96167"/>
                </a:solidFill>
                <a:latin typeface="Georgia"/>
              </a:defRPr>
            </a:pPr>
            <a:r>
              <a:t>$200K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52160" y="2286000"/>
            <a:ext cx="25603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300" b="0">
                <a:solidFill>
                  <a:srgbClr val="FFFFFF"/>
                </a:solidFill>
                <a:latin typeface="Calibri"/>
              </a:defRPr>
            </a:pPr>
            <a:r>
              <a:t>in grants secured</a:t>
            </a:r>
            <a:br/>
            <a:r>
              <a:t>in 6 months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0" y="1554480"/>
            <a:ext cx="256032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800" b="1">
                <a:solidFill>
                  <a:srgbClr val="F96167"/>
                </a:solidFill>
                <a:latin typeface="Georgia"/>
              </a:defRPr>
            </a:pPr>
            <a:r>
              <a:t>38K+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0" y="2286000"/>
            <a:ext cx="25603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300" b="0">
                <a:solidFill>
                  <a:srgbClr val="FFFFFF"/>
                </a:solidFill>
                <a:latin typeface="Calibri"/>
              </a:defRPr>
            </a:pPr>
            <a:r>
              <a:t>followers across</a:t>
            </a:r>
            <a:br/>
            <a:r>
              <a:t>3 platforms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3108960"/>
            <a:ext cx="10698480" cy="18288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371600" y="4114800"/>
            <a:ext cx="914400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0">
                <a:solidFill>
                  <a:srgbClr val="FBF7F4"/>
                </a:solidFill>
                <a:latin typeface="Georgia"/>
              </a:defRPr>
            </a:pPr>
            <a:r>
              <a:t>"Many of these women had never applied for anything before.</a:t>
            </a:r>
            <a:br/>
            <a:r>
              <a:t>They did not know grants existed for people like them.</a:t>
            </a:r>
            <a:br/>
            <a:r>
              <a:t>Now they build apps and fund their own projects."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669280"/>
            <a:ext cx="106984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400" b="0">
                <a:solidFill>
                  <a:srgbClr val="999999"/>
                </a:solidFill>
                <a:latin typeface="Calibri"/>
              </a:defRPr>
            </a:pPr>
            <a:r>
              <a:t>Impact across Kazakhstan  /  Tajikistan  /  Uzbekistan  /  Kyrgyzstan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028090"/>
                </a:solidFill>
                <a:latin typeface="Calibri"/>
              </a:defRPr>
            </a:pPr>
            <a:r>
              <a:t>TARGET AUDIENCE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1440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400" b="1">
                <a:solidFill>
                  <a:srgbClr val="2D2D2D"/>
                </a:solidFill>
                <a:latin typeface="Georgia"/>
              </a:defRPr>
            </a:pPr>
            <a:r>
              <a:t>15 million women. Four countries.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920240"/>
            <a:ext cx="3291840" cy="18288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103120"/>
            <a:ext cx="329184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400" b="1">
                <a:solidFill>
                  <a:srgbClr val="FFFFFF"/>
                </a:solidFill>
                <a:latin typeface="Georgia"/>
              </a:defRPr>
            </a:pPr>
            <a:r>
              <a:t>5M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34640"/>
            <a:ext cx="329184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300" b="0">
                <a:solidFill>
                  <a:srgbClr val="FFFFFF"/>
                </a:solidFill>
                <a:latin typeface="Calibri"/>
              </a:defRPr>
            </a:pPr>
            <a:r>
              <a:t>women 18-35</a:t>
            </a:r>
            <a:br/>
            <a:r>
              <a:t>in Kazakhstan</a:t>
            </a:r>
          </a:p>
        </p:txBody>
      </p:sp>
      <p:sp>
        <p:nvSpPr>
          <p:cNvPr id="8" name="Rectangle 7"/>
          <p:cNvSpPr/>
          <p:nvPr/>
        </p:nvSpPr>
        <p:spPr>
          <a:xfrm>
            <a:off x="4480559" y="1920240"/>
            <a:ext cx="3291840" cy="1828800"/>
          </a:xfrm>
          <a:prstGeom prst="rect">
            <a:avLst/>
          </a:prstGeom>
          <a:solidFill>
            <a:srgbClr val="F961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59" y="2103120"/>
            <a:ext cx="329184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400" b="1">
                <a:solidFill>
                  <a:srgbClr val="FFFFFF"/>
                </a:solidFill>
                <a:latin typeface="Georgia"/>
              </a:defRPr>
            </a:pPr>
            <a:r>
              <a:t>15M+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59" y="2834640"/>
            <a:ext cx="329184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300" b="0">
                <a:solidFill>
                  <a:srgbClr val="FFFFFF"/>
                </a:solidFill>
                <a:latin typeface="Calibri"/>
              </a:defRPr>
            </a:pPr>
            <a:r>
              <a:t>women 18-35</a:t>
            </a:r>
            <a:br/>
            <a:r>
              <a:t>across Central Asia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0" y="1920240"/>
            <a:ext cx="3291840" cy="18288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0" y="2103120"/>
            <a:ext cx="329184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400" b="1">
                <a:solidFill>
                  <a:srgbClr val="FFFFFF"/>
                </a:solidFill>
                <a:latin typeface="Georgia"/>
              </a:defRPr>
            </a:pPr>
            <a:r>
              <a:t>&lt;5%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0" y="2834640"/>
            <a:ext cx="329184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300" b="0">
                <a:solidFill>
                  <a:srgbClr val="FFFFFF"/>
                </a:solidFill>
                <a:latin typeface="Calibri"/>
              </a:defRPr>
            </a:pPr>
            <a:r>
              <a:t>of women-led startups</a:t>
            </a:r>
            <a:br/>
            <a:r>
              <a:t>receive funding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1520" y="4206240"/>
            <a:ext cx="10698480" cy="2011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88720" y="4389120"/>
            <a:ext cx="36576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028090"/>
                </a:solidFill>
                <a:latin typeface="Calibri"/>
              </a:defRPr>
            </a:pPr>
            <a:r>
              <a:t>WHO THEY ARE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4846320"/>
            <a:ext cx="4572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Women 18-35 in Central Asia</a:t>
            </a:r>
          </a:p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Have ideas but lack technical skills</a:t>
            </a:r>
          </a:p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Don't know grants exist for them</a:t>
            </a:r>
          </a:p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Priority: smaller cities and rural areas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4389120"/>
            <a:ext cx="36576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F96167"/>
                </a:solidFill>
                <a:latin typeface="Calibri"/>
              </a:defRPr>
            </a:pPr>
            <a:r>
              <a:t>12-MONTH GOAL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4846320"/>
            <a:ext cx="4572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200 participants through 4 cohort sprints</a:t>
            </a:r>
          </a:p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Russian language (covers 4 countries)</a:t>
            </a:r>
          </a:p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Online format removes geographic barriers</a:t>
            </a:r>
          </a:p>
          <a:p>
            <a:pPr>
              <a:spcAft>
                <a:spcPts val="780"/>
              </a:spcAft>
              <a:defRPr sz="1300">
                <a:solidFill>
                  <a:srgbClr val="2D2D2D"/>
                </a:solidFill>
                <a:latin typeface="Calibri"/>
              </a:defRPr>
            </a:pPr>
            <a:r>
              <a:t>Future: Kazakh and Uzbek languages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028090"/>
                </a:solidFill>
                <a:latin typeface="Calibri"/>
              </a:defRPr>
            </a:pPr>
            <a:r>
              <a:t>WHAT MAKES US DIFFERENT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1440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400" b="1">
                <a:solidFill>
                  <a:srgbClr val="2D2D2D"/>
                </a:solidFill>
                <a:latin typeface="Georgia"/>
              </a:defRPr>
            </a:pPr>
            <a:r>
              <a:t>No one else combines these two skills.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920240"/>
            <a:ext cx="3291840" cy="548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920240"/>
            <a:ext cx="3291840" cy="2926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920240"/>
            <a:ext cx="3291840" cy="548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194560"/>
            <a:ext cx="27432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500" b="1">
                <a:solidFill>
                  <a:srgbClr val="028090"/>
                </a:solidFill>
                <a:latin typeface="Calibri"/>
              </a:defRPr>
            </a:pPr>
            <a:r>
              <a:t>COMBINED APPROACH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2651760"/>
            <a:ext cx="2743200" cy="20116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2D2D2D"/>
                </a:solidFill>
                <a:latin typeface="Calibri"/>
              </a:defRPr>
            </a:pPr>
            <a:r>
              <a:t>Existing solutions are split: coding courses are expensive and long, grant trainings are theoretical with no product. She Builds combines both in one sprint.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80559" y="1920240"/>
            <a:ext cx="3291840" cy="54864"/>
          </a:xfrm>
          <a:prstGeom prst="rect">
            <a:avLst/>
          </a:prstGeom>
          <a:solidFill>
            <a:srgbClr val="F961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59" y="1920240"/>
            <a:ext cx="3291840" cy="2926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480559" y="1920240"/>
            <a:ext cx="3291840" cy="54864"/>
          </a:xfrm>
          <a:prstGeom prst="rect">
            <a:avLst/>
          </a:prstGeom>
          <a:solidFill>
            <a:srgbClr val="F961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54879" y="2194560"/>
            <a:ext cx="27432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500" b="1">
                <a:solidFill>
                  <a:srgbClr val="F96167"/>
                </a:solidFill>
                <a:latin typeface="Calibri"/>
              </a:defRPr>
            </a:pPr>
            <a:r>
              <a:t>VIBE CODING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79" y="2651760"/>
            <a:ext cx="2743200" cy="20116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2D2D2D"/>
                </a:solidFill>
                <a:latin typeface="Calibri"/>
              </a:defRPr>
            </a:pPr>
            <a:r>
              <a:t>We don't teach traditional programming. We teach product-building with AI tools. From idea to working prototype in days, not months. Zero coding background needed.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0" y="1920240"/>
            <a:ext cx="3291840" cy="54864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229600" y="1920240"/>
            <a:ext cx="3291840" cy="2926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229600" y="1920240"/>
            <a:ext cx="3291840" cy="54864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03920" y="2194560"/>
            <a:ext cx="27432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500" b="1">
                <a:solidFill>
                  <a:srgbClr val="1A1A2E"/>
                </a:solidFill>
                <a:latin typeface="Calibri"/>
              </a:defRPr>
            </a:pPr>
            <a:r>
              <a:t>CENTRAL ASIAN FOCUS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3920" y="2651760"/>
            <a:ext cx="2743200" cy="20116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2D2D2D"/>
                </a:solidFill>
                <a:latin typeface="Calibri"/>
              </a:defRPr>
            </a:pPr>
            <a:r>
              <a:t>No program in the region combines AI skills + fundraising for women. We work in regional languages with cultural context. We fill a gap nobody else is addressing.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31520" y="5212080"/>
            <a:ext cx="10698480" cy="1097280"/>
          </a:xfrm>
          <a:prstGeom prst="rect">
            <a:avLst/>
          </a:prstGeom>
          <a:solidFill>
            <a:srgbClr val="FBF7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188720" y="5303520"/>
            <a:ext cx="96012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999999"/>
                </a:solidFill>
                <a:latin typeface="Calibri"/>
              </a:defRPr>
            </a:pPr>
            <a:r>
              <a:t>EXISTING ALTERNATIVES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8720" y="5623560"/>
            <a:ext cx="96012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0">
                <a:solidFill>
                  <a:srgbClr val="2D2D2D"/>
                </a:solidFill>
                <a:latin typeface="Calibri"/>
              </a:defRPr>
            </a:pPr>
            <a:r>
              <a:t>Technovation Girls: school-age focus, traditional code.  |  Google for Startups: not for beginners, English only.  |  Local incubators (MOST Hub, TechGarden): existing startups only, not idea stage.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028090"/>
                </a:solidFill>
                <a:latin typeface="Calibri"/>
              </a:defRPr>
            </a:pPr>
            <a:r>
              <a:t>BUSINESS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1440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400" b="1">
                <a:solidFill>
                  <a:srgbClr val="2D2D2D"/>
                </a:solidFill>
                <a:latin typeface="Georgia"/>
              </a:defRPr>
            </a:pPr>
            <a:r>
              <a:t>Sustainable from day one.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920240"/>
            <a:ext cx="2468880" cy="237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103120"/>
            <a:ext cx="24688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96167"/>
                </a:solidFill>
                <a:latin typeface="Georgia"/>
              </a:defRPr>
            </a:pPr>
            <a:r>
              <a:t>$50-100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51760"/>
            <a:ext cx="24688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400" b="1">
                <a:solidFill>
                  <a:srgbClr val="2D2D2D"/>
                </a:solidFill>
                <a:latin typeface="Calibri"/>
              </a:defRPr>
            </a:pPr>
            <a:r>
              <a:t>Paid sprint</a:t>
            </a:r>
            <a:br/>
            <a:r>
              <a:t>programs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291840"/>
            <a:ext cx="246888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200" b="0">
                <a:solidFill>
                  <a:srgbClr val="999999"/>
                </a:solidFill>
                <a:latin typeface="Calibri"/>
              </a:defRPr>
            </a:pPr>
            <a:r>
              <a:t>Accessible pricing</a:t>
            </a:r>
            <a:br/>
            <a:r>
              <a:t>for the region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3566160" y="1920240"/>
            <a:ext cx="2468880" cy="237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66160" y="2103120"/>
            <a:ext cx="24688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96167"/>
                </a:solidFill>
                <a:latin typeface="Georgia"/>
              </a:defRPr>
            </a:pPr>
            <a:r>
              <a:t>$150-300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66160" y="2651760"/>
            <a:ext cx="24688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400" b="1">
                <a:solidFill>
                  <a:srgbClr val="2D2D2D"/>
                </a:solidFill>
                <a:latin typeface="Calibri"/>
              </a:defRPr>
            </a:pPr>
            <a:r>
              <a:t>Premium 1-on-1</a:t>
            </a:r>
            <a:br/>
            <a:r>
              <a:t>coaching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6160" y="3291840"/>
            <a:ext cx="246888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200" b="0">
                <a:solidFill>
                  <a:srgbClr val="999999"/>
                </a:solidFill>
                <a:latin typeface="Calibri"/>
              </a:defRPr>
            </a:pPr>
            <a:r>
              <a:t>Personalized grant</a:t>
            </a:r>
            <a:br/>
            <a:r>
              <a:t>writing sessions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0" y="1920240"/>
            <a:ext cx="2468880" cy="237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2103120"/>
            <a:ext cx="24688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96167"/>
                </a:solidFill>
                <a:latin typeface="Georgia"/>
              </a:defRPr>
            </a:pPr>
            <a:r>
              <a:t>Custom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651760"/>
            <a:ext cx="24688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400" b="1">
                <a:solidFill>
                  <a:srgbClr val="2D2D2D"/>
                </a:solidFill>
                <a:latin typeface="Calibri"/>
              </a:defRPr>
            </a:pPr>
            <a:r>
              <a:t>Corporate</a:t>
            </a:r>
            <a:br/>
            <a:r>
              <a:t>workshops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3291840"/>
            <a:ext cx="246888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200" b="0">
                <a:solidFill>
                  <a:srgbClr val="999999"/>
                </a:solidFill>
                <a:latin typeface="Calibri"/>
              </a:defRPr>
            </a:pPr>
            <a:r>
              <a:t>Upskilling women</a:t>
            </a:r>
            <a:br/>
            <a:r>
              <a:t>employees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235440" y="1920240"/>
            <a:ext cx="2468880" cy="237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235440" y="2103120"/>
            <a:ext cx="24688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96167"/>
                </a:solidFill>
                <a:latin typeface="Georgia"/>
              </a:defRPr>
            </a:pPr>
            <a:r>
              <a:t>5-10%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35440" y="2651760"/>
            <a:ext cx="24688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400" b="1">
                <a:solidFill>
                  <a:srgbClr val="2D2D2D"/>
                </a:solidFill>
                <a:latin typeface="Calibri"/>
              </a:defRPr>
            </a:pPr>
            <a:r>
              <a:t>Success fee</a:t>
            </a:r>
            <a:br/>
            <a:r>
              <a:t>(optional)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35440" y="3291840"/>
            <a:ext cx="246888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200" b="0">
                <a:solidFill>
                  <a:srgbClr val="999999"/>
                </a:solidFill>
                <a:latin typeface="Calibri"/>
              </a:defRPr>
            </a:pPr>
            <a:r>
              <a:t>Percentage of</a:t>
            </a:r>
            <a:br/>
            <a:r>
              <a:t>grants won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1520" y="4480560"/>
            <a:ext cx="10698480" cy="18288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88720" y="4572000"/>
            <a:ext cx="36576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F9C846"/>
                </a:solidFill>
                <a:latin typeface="Calibri"/>
              </a:defRPr>
            </a:pPr>
            <a:r>
              <a:t>SIA FUNDING WILL ENABLE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88720" y="4937760"/>
            <a:ext cx="4572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80"/>
              </a:spcAft>
              <a:defRPr sz="1300">
                <a:solidFill>
                  <a:srgbClr val="FFFFFF"/>
                </a:solidFill>
                <a:latin typeface="Calibri"/>
              </a:defRPr>
            </a:pPr>
            <a:r>
              <a:t>Structured curriculum and online materials</a:t>
            </a:r>
          </a:p>
          <a:p>
            <a:pPr>
              <a:spcAft>
                <a:spcPts val="780"/>
              </a:spcAft>
              <a:defRPr sz="1300">
                <a:solidFill>
                  <a:srgbClr val="FFFFFF"/>
                </a:solidFill>
                <a:latin typeface="Calibri"/>
              </a:defRPr>
            </a:pPr>
            <a:r>
              <a:t>Simple web platform for course delivery</a:t>
            </a:r>
          </a:p>
          <a:p>
            <a:pPr>
              <a:spcAft>
                <a:spcPts val="780"/>
              </a:spcAft>
              <a:defRPr sz="1300">
                <a:solidFill>
                  <a:srgbClr val="FFFFFF"/>
                </a:solidFill>
                <a:latin typeface="Calibri"/>
              </a:defRPr>
            </a:pPr>
            <a:r>
              <a:t>Subsidized access for 50 low-income women</a:t>
            </a:r>
          </a:p>
          <a:p>
            <a:pPr>
              <a:spcAft>
                <a:spcPts val="780"/>
              </a:spcAft>
              <a:defRPr sz="1300">
                <a:solidFill>
                  <a:srgbClr val="FFFFFF"/>
                </a:solidFill>
                <a:latin typeface="Calibri"/>
              </a:defRPr>
            </a:pPr>
            <a:r>
              <a:t>Marketing to reach women beyond Almaty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0" y="4572000"/>
            <a:ext cx="36576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F9C846"/>
                </a:solidFill>
                <a:latin typeface="Calibri"/>
              </a:defRPr>
            </a:pPr>
            <a:r>
              <a:t>SCALING PLAN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0" y="4937760"/>
            <a:ext cx="4572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80"/>
              </a:spcAft>
              <a:defRPr sz="1300">
                <a:solidFill>
                  <a:srgbClr val="FFFFFF"/>
                </a:solidFill>
                <a:latin typeface="Calibri"/>
              </a:defRPr>
            </a:pPr>
            <a:r>
              <a:t>4 cohorts of 50 women in 12 months</a:t>
            </a:r>
          </a:p>
          <a:p>
            <a:pPr>
              <a:spcAft>
                <a:spcPts val="780"/>
              </a:spcAft>
              <a:defRPr sz="1300">
                <a:solidFill>
                  <a:srgbClr val="FFFFFF"/>
                </a:solidFill>
                <a:latin typeface="Calibri"/>
              </a:defRPr>
            </a:pPr>
            <a:r>
              <a:t>Peer-to-peer mentoring model</a:t>
            </a:r>
          </a:p>
          <a:p>
            <a:pPr>
              <a:spcAft>
                <a:spcPts val="780"/>
              </a:spcAft>
              <a:defRPr sz="1300">
                <a:solidFill>
                  <a:srgbClr val="FFFFFF"/>
                </a:solidFill>
                <a:latin typeface="Calibri"/>
              </a:defRPr>
            </a:pPr>
            <a:r>
              <a:t>Expand to Kazakh + Uzbek languages</a:t>
            </a:r>
          </a:p>
          <a:p>
            <a:pPr>
              <a:spcAft>
                <a:spcPts val="780"/>
              </a:spcAft>
              <a:defRPr sz="1300">
                <a:solidFill>
                  <a:srgbClr val="FFFFFF"/>
                </a:solidFill>
                <a:latin typeface="Calibri"/>
              </a:defRPr>
            </a:pPr>
            <a:r>
              <a:t>Regional + English-speaking markets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400" b="1">
                <a:solidFill>
                  <a:srgbClr val="028090"/>
                </a:solidFill>
                <a:latin typeface="Calibri"/>
              </a:defRPr>
            </a:pPr>
            <a:r>
              <a:t>FOUNDER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73152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4200" b="1">
                <a:solidFill>
                  <a:srgbClr val="FFFFFF"/>
                </a:solidFill>
                <a:latin typeface="Georgia"/>
              </a:defRPr>
            </a:pPr>
            <a:r>
              <a:t>Zulfiya Urunova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64008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500">
                <a:solidFill>
                  <a:srgbClr val="FBF7F4"/>
                </a:solidFill>
                <a:latin typeface="Calibri"/>
              </a:defRPr>
            </a:pPr>
            <a:r>
              <a:t>FLEX Exchange Alumna (USA, 2013)</a:t>
            </a:r>
          </a:p>
          <a:p>
            <a:pPr>
              <a:spcAft>
                <a:spcPts val="900"/>
              </a:spcAft>
              <a:defRPr sz="1500">
                <a:solidFill>
                  <a:srgbClr val="FBF7F4"/>
                </a:solidFill>
                <a:latin typeface="Calibri"/>
              </a:defRPr>
            </a:pPr>
            <a:r>
              <a:t>KIMEP University, Full U.S.-CAEF Scholarship</a:t>
            </a:r>
          </a:p>
          <a:p>
            <a:pPr>
              <a:spcAft>
                <a:spcPts val="900"/>
              </a:spcAft>
              <a:defRPr sz="1500">
                <a:solidFill>
                  <a:srgbClr val="FBF7F4"/>
                </a:solidFill>
                <a:latin typeface="Calibri"/>
              </a:defRPr>
            </a:pPr>
            <a:r>
              <a:t>Former Microsoft Operations Manager</a:t>
            </a:r>
          </a:p>
          <a:p>
            <a:pPr>
              <a:spcAft>
                <a:spcPts val="900"/>
              </a:spcAft>
              <a:defRPr sz="1500">
                <a:solidFill>
                  <a:srgbClr val="FBF7F4"/>
                </a:solidFill>
                <a:latin typeface="Calibri"/>
              </a:defRPr>
            </a:pPr>
            <a:r>
              <a:t>Co-Founder &amp; CEO, Take Care Mom (AI maternal health, 5M+ women, 83 countries)</a:t>
            </a:r>
          </a:p>
          <a:p>
            <a:pPr>
              <a:spcAft>
                <a:spcPts val="900"/>
              </a:spcAft>
              <a:defRPr sz="1500">
                <a:solidFill>
                  <a:srgbClr val="FBF7F4"/>
                </a:solidFill>
                <a:latin typeface="Calibri"/>
              </a:defRPr>
            </a:pPr>
            <a:r>
              <a:t>Winner: UNFPA Equalizer Challenge ($20K), UN Women Expo Finalist</a:t>
            </a:r>
          </a:p>
          <a:p>
            <a:pPr>
              <a:spcAft>
                <a:spcPts val="900"/>
              </a:spcAft>
              <a:defRPr sz="1500">
                <a:solidFill>
                  <a:srgbClr val="FBF7F4"/>
                </a:solidFill>
                <a:latin typeface="Calibri"/>
              </a:defRPr>
            </a:pPr>
            <a:r>
              <a:t>Bronze Award: Women Changing the World Asia 2025</a:t>
            </a:r>
          </a:p>
          <a:p>
            <a:pPr>
              <a:spcAft>
                <a:spcPts val="900"/>
              </a:spcAft>
              <a:defRPr sz="1500">
                <a:solidFill>
                  <a:srgbClr val="FBF7F4"/>
                </a:solidFill>
                <a:latin typeface="Calibri"/>
              </a:defRPr>
            </a:pPr>
            <a:r>
              <a:t>Trained 70 women in vibe coding + grant writing</a:t>
            </a:r>
          </a:p>
          <a:p>
            <a:pPr>
              <a:spcAft>
                <a:spcPts val="900"/>
              </a:spcAft>
              <a:defRPr sz="1500">
                <a:solidFill>
                  <a:srgbClr val="FBF7F4"/>
                </a:solidFill>
                <a:latin typeface="Calibri"/>
              </a:defRPr>
            </a:pPr>
            <a:r>
              <a:t>22 mentees secured $200K in grants in 6 months</a:t>
            </a:r>
          </a:p>
          <a:p>
            <a:pPr>
              <a:spcAft>
                <a:spcPts val="900"/>
              </a:spcAft>
              <a:defRPr sz="1500">
                <a:solidFill>
                  <a:srgbClr val="FBF7F4"/>
                </a:solidFill>
                <a:latin typeface="Calibri"/>
              </a:defRPr>
            </a:pPr>
            <a:r>
              <a:t>38K+ followers: Instagram (17.2K), Threads (12K), Telegram (8.8K)</a:t>
            </a:r>
          </a:p>
          <a:p>
            <a:pPr>
              <a:spcAft>
                <a:spcPts val="900"/>
              </a:spcAft>
              <a:defRPr sz="1500">
                <a:solidFill>
                  <a:srgbClr val="FBF7F4"/>
                </a:solidFill>
                <a:latin typeface="Calibri"/>
              </a:defRPr>
            </a:pPr>
            <a:r>
              <a:t>Languages: English (IELTS 8.0), Russian, Uzbek, Tajik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0" y="1828800"/>
            <a:ext cx="3657600" cy="41148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0" y="2286000"/>
            <a:ext cx="3657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5200" b="1">
                <a:solidFill>
                  <a:srgbClr val="FFFFFF"/>
                </a:solidFill>
                <a:latin typeface="Georgia"/>
              </a:defRPr>
            </a:pPr>
            <a:r>
              <a:t>$300K+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0" y="3108960"/>
            <a:ext cx="36576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600" b="0">
                <a:solidFill>
                  <a:srgbClr val="FBF7F4"/>
                </a:solidFill>
                <a:latin typeface="Calibri"/>
              </a:defRPr>
            </a:pPr>
            <a:r>
              <a:t>total funds raised</a:t>
            </a:r>
          </a:p>
        </p:txBody>
      </p:sp>
      <p:sp>
        <p:nvSpPr>
          <p:cNvPr id="9" name="Rectangle 8"/>
          <p:cNvSpPr/>
          <p:nvPr/>
        </p:nvSpPr>
        <p:spPr>
          <a:xfrm>
            <a:off x="8503920" y="3840480"/>
            <a:ext cx="2194560" cy="18288"/>
          </a:xfrm>
          <a:prstGeom prst="rect">
            <a:avLst/>
          </a:prstGeom>
          <a:solidFill>
            <a:srgbClr val="F9C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0" y="4114800"/>
            <a:ext cx="3657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5200" b="1">
                <a:solidFill>
                  <a:srgbClr val="F9C846"/>
                </a:solidFill>
                <a:latin typeface="Georgia"/>
              </a:defRPr>
            </a:pPr>
            <a:r>
              <a:t>1,000+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0" y="4937760"/>
            <a:ext cx="36576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600" b="0">
                <a:solidFill>
                  <a:srgbClr val="FBF7F4"/>
                </a:solidFill>
                <a:latin typeface="Calibri"/>
              </a:defRPr>
            </a:pPr>
            <a:r>
              <a:t>rejections before</a:t>
            </a:r>
            <a:br/>
            <a:r>
              <a:t>first breakthrough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828800"/>
            <a:ext cx="914400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6400" b="1">
                <a:solidFill>
                  <a:srgbClr val="FFFFFF"/>
                </a:solidFill>
                <a:latin typeface="Georgia"/>
              </a:defRPr>
            </a:pPr>
            <a:r>
              <a:t>SHE BUILDS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0" y="3200400"/>
            <a:ext cx="2103120" cy="45720"/>
          </a:xfrm>
          <a:prstGeom prst="rect">
            <a:avLst/>
          </a:prstGeom>
          <a:solidFill>
            <a:srgbClr val="F961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828800" y="365760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200" b="0">
                <a:solidFill>
                  <a:srgbClr val="FBF7F4"/>
                </a:solidFill>
                <a:latin typeface="Georgia"/>
              </a:defRPr>
            </a:pPr>
            <a:r>
              <a:t>The biggest barrier for women in Central Asia</a:t>
            </a:r>
            <a:br/>
            <a:r>
              <a:t>is not talent. It is access.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4846320"/>
            <a:ext cx="82296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600" b="0">
                <a:solidFill>
                  <a:srgbClr val="999999"/>
                </a:solidFill>
                <a:latin typeface="Calibri"/>
              </a:defRPr>
            </a:pPr>
            <a:r>
              <a:t>Zulfiya Urunova  |  urunova7777@gmail.com  |  @zula.urunova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