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920"/>
    <a:srgbClr val="254C2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10" d="100"/>
          <a:sy n="210" d="100"/>
        </p:scale>
        <p:origin x="186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0454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3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7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0" y="0"/>
            <a:ext cx="3840480" cy="5143500"/>
          </a:xfrm>
          <a:prstGeom prst="rect">
            <a:avLst/>
          </a:prstGeom>
          <a:solidFill>
            <a:srgbClr val="0D1A0D"/>
          </a:solidFill>
          <a:ln/>
        </p:spPr>
      </p:sp>
      <p:sp>
        <p:nvSpPr>
          <p:cNvPr id="4" name="Shape 1"/>
          <p:cNvSpPr/>
          <p:nvPr/>
        </p:nvSpPr>
        <p:spPr>
          <a:xfrm>
            <a:off x="5303520" y="0"/>
            <a:ext cx="54864" cy="5143500"/>
          </a:xfrm>
          <a:prstGeom prst="rect">
            <a:avLst/>
          </a:prstGeom>
          <a:solidFill>
            <a:srgbClr val="5BAD5B"/>
          </a:solidFill>
          <a:ln/>
        </p:spPr>
      </p:sp>
      <p:sp>
        <p:nvSpPr>
          <p:cNvPr id="5" name="Shape 2"/>
          <p:cNvSpPr/>
          <p:nvPr/>
        </p:nvSpPr>
        <p:spPr>
          <a:xfrm>
            <a:off x="-457200" y="3474720"/>
            <a:ext cx="2286000" cy="2286000"/>
          </a:xfrm>
          <a:prstGeom prst="ellipse">
            <a:avLst/>
          </a:prstGeom>
          <a:solidFill>
            <a:srgbClr val="5BAD5B">
              <a:alpha val="10000"/>
            </a:srgbClr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" y="640080"/>
            <a:ext cx="640080" cy="6400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7200" y="1371600"/>
            <a:ext cx="4663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FFFF"/>
                </a:solidFill>
              </a:rPr>
              <a:t>ПластЛаб</a:t>
            </a:r>
            <a:endParaRPr lang="en-US" sz="6400" dirty="0"/>
          </a:p>
        </p:txBody>
      </p:sp>
      <p:sp>
        <p:nvSpPr>
          <p:cNvPr id="9" name="Text 5"/>
          <p:cNvSpPr/>
          <p:nvPr/>
        </p:nvSpPr>
        <p:spPr>
          <a:xfrm>
            <a:off x="457200" y="2514600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8DC98D"/>
                </a:solidFill>
              </a:rPr>
              <a:t>Замкнутый цикл переработки пластика</a:t>
            </a:r>
            <a:endParaRPr lang="en-US" sz="20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8DC98D"/>
                </a:solidFill>
              </a:rPr>
              <a:t>с участием граждан</a:t>
            </a:r>
            <a:endParaRPr lang="en-US" sz="2000" dirty="0"/>
          </a:p>
        </p:txBody>
      </p:sp>
      <p:sp>
        <p:nvSpPr>
          <p:cNvPr id="10" name="Shape 6"/>
          <p:cNvSpPr/>
          <p:nvPr/>
        </p:nvSpPr>
        <p:spPr>
          <a:xfrm>
            <a:off x="457200" y="4023360"/>
            <a:ext cx="2042160" cy="777240"/>
          </a:xfrm>
          <a:prstGeom prst="rect">
            <a:avLst/>
          </a:prstGeom>
          <a:solidFill>
            <a:srgbClr val="2D6A2D">
              <a:alpha val="40000"/>
            </a:srgbClr>
          </a:solidFill>
          <a:ln/>
        </p:spPr>
      </p:sp>
      <p:sp>
        <p:nvSpPr>
          <p:cNvPr id="11" name="Text 7"/>
          <p:cNvSpPr/>
          <p:nvPr/>
        </p:nvSpPr>
        <p:spPr>
          <a:xfrm>
            <a:off x="457200" y="4041648"/>
            <a:ext cx="2042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 млн ₸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457200" y="4370832"/>
            <a:ext cx="2042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DC98D"/>
                </a:solidFill>
              </a:rPr>
              <a:t>грант конкурса</a:t>
            </a:r>
            <a:endParaRPr lang="en-US" sz="10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0AB683D-A587-42E8-880E-4309631D95B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7720" y="100364"/>
            <a:ext cx="594360" cy="43935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F313238-E0E7-437D-AFF6-CB0763C87848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4128247" y="179289"/>
            <a:ext cx="443753" cy="411597"/>
          </a:xfrm>
          <a:prstGeom prst="rect">
            <a:avLst/>
          </a:prstGeom>
        </p:spPr>
      </p:pic>
      <p:sp>
        <p:nvSpPr>
          <p:cNvPr id="32" name="Shape 6">
            <a:extLst>
              <a:ext uri="{FF2B5EF4-FFF2-40B4-BE49-F238E27FC236}">
                <a16:creationId xmlns:a16="http://schemas.microsoft.com/office/drawing/2014/main" id="{44143A41-6881-4C08-B363-F04E0E5F8BD3}"/>
              </a:ext>
            </a:extLst>
          </p:cNvPr>
          <p:cNvSpPr/>
          <p:nvPr/>
        </p:nvSpPr>
        <p:spPr>
          <a:xfrm>
            <a:off x="2895600" y="4023360"/>
            <a:ext cx="2042160" cy="777240"/>
          </a:xfrm>
          <a:prstGeom prst="rect">
            <a:avLst/>
          </a:prstGeom>
          <a:solidFill>
            <a:srgbClr val="2D6A2D">
              <a:alpha val="40000"/>
            </a:srgbClr>
          </a:solidFill>
          <a:ln/>
        </p:spPr>
      </p:sp>
      <p:sp>
        <p:nvSpPr>
          <p:cNvPr id="33" name="Shape 6">
            <a:extLst>
              <a:ext uri="{FF2B5EF4-FFF2-40B4-BE49-F238E27FC236}">
                <a16:creationId xmlns:a16="http://schemas.microsoft.com/office/drawing/2014/main" id="{C66A1A5D-75BF-479A-8E86-C1BB383325BC}"/>
              </a:ext>
            </a:extLst>
          </p:cNvPr>
          <p:cNvSpPr/>
          <p:nvPr/>
        </p:nvSpPr>
        <p:spPr>
          <a:xfrm>
            <a:off x="6323166" y="4000500"/>
            <a:ext cx="2042160" cy="777240"/>
          </a:xfrm>
          <a:prstGeom prst="rect">
            <a:avLst/>
          </a:prstGeom>
          <a:solidFill>
            <a:srgbClr val="2D6A2D">
              <a:alpha val="40000"/>
            </a:srgbClr>
          </a:solidFill>
          <a:ln/>
        </p:spPr>
      </p:sp>
      <p:sp>
        <p:nvSpPr>
          <p:cNvPr id="14" name="Text 10"/>
          <p:cNvSpPr/>
          <p:nvPr/>
        </p:nvSpPr>
        <p:spPr>
          <a:xfrm>
            <a:off x="2902772" y="4023360"/>
            <a:ext cx="203140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до 1 окт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2902772" y="4370832"/>
            <a:ext cx="2027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DC98D"/>
                </a:solidFill>
              </a:rPr>
              <a:t>реализация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6323165" y="4018788"/>
            <a:ext cx="204216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 чел.</a:t>
            </a:r>
            <a:endParaRPr lang="en-US" sz="1800" dirty="0"/>
          </a:p>
        </p:txBody>
      </p:sp>
      <p:sp>
        <p:nvSpPr>
          <p:cNvPr id="18" name="Text 14"/>
          <p:cNvSpPr/>
          <p:nvPr/>
        </p:nvSpPr>
        <p:spPr>
          <a:xfrm>
            <a:off x="6323165" y="4347972"/>
            <a:ext cx="204216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DC98D"/>
                </a:solidFill>
              </a:rPr>
              <a:t>команда</a:t>
            </a:r>
            <a:endParaRPr lang="en-US" sz="1000" dirty="0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B957042-3A4A-4014-84D8-D188EA7B4DB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69" y="486414"/>
            <a:ext cx="2640311" cy="30972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4572000" cy="4572000"/>
          </a:xfrm>
          <a:prstGeom prst="ellipse">
            <a:avLst/>
          </a:prstGeom>
          <a:solidFill>
            <a:srgbClr val="2D6A2D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0" y="2286000"/>
            <a:ext cx="3657600" cy="3657600"/>
          </a:xfrm>
          <a:prstGeom prst="ellipse">
            <a:avLst/>
          </a:prstGeom>
          <a:solidFill>
            <a:srgbClr val="5BAD5B">
              <a:alpha val="15000"/>
            </a:srgbClr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080" y="548640"/>
            <a:ext cx="1005840" cy="1005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169164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</a:rPr>
              <a:t>ПластЛаб</a:t>
            </a:r>
            <a:endParaRPr lang="en-US" sz="5200" dirty="0"/>
          </a:p>
        </p:txBody>
      </p:sp>
      <p:sp>
        <p:nvSpPr>
          <p:cNvPr id="6" name="Text 3"/>
          <p:cNvSpPr/>
          <p:nvPr/>
        </p:nvSpPr>
        <p:spPr>
          <a:xfrm>
            <a:off x="457200" y="2560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DC98D"/>
                </a:solidFill>
              </a:rPr>
              <a:t>Ваш пластик — ваша вещь — чистый Костанай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2286000" y="3383280"/>
            <a:ext cx="4572000" cy="1005840"/>
          </a:xfrm>
          <a:prstGeom prst="rect">
            <a:avLst/>
          </a:prstGeom>
          <a:solidFill>
            <a:srgbClr val="2D6A2D">
              <a:alpha val="6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2286000" y="34747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 err="1">
                <a:solidFill>
                  <a:srgbClr val="FFFFFF"/>
                </a:solidFill>
              </a:rPr>
              <a:t>НИИ</a:t>
            </a:r>
            <a:r>
              <a:rPr lang="ru-RU" sz="1200" dirty="0">
                <a:solidFill>
                  <a:srgbClr val="FFFFFF"/>
                </a:solidFill>
              </a:rPr>
              <a:t> ИТ</a:t>
            </a:r>
            <a:r>
              <a:rPr lang="en-US" sz="1200" dirty="0">
                <a:solidFill>
                  <a:srgbClr val="FFFFFF"/>
                </a:solidFill>
              </a:rPr>
              <a:t> · г. Костанай · Костанайская область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286000" y="382219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DC98D"/>
                </a:solidFill>
              </a:rPr>
              <a:t>Областной конкурс социальных идей и проектов НПО — 2026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57200" y="4663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Заявка подаётся в: grin_kost@mail.ru  |  Тема: «Конкурс 2026»</a:t>
            </a:r>
            <a:endParaRPr lang="en-US" sz="10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1B4C59-A36E-4C93-AFF8-5A4915D1820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3098" y="77284"/>
            <a:ext cx="594360" cy="4393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76DB46F-A745-4D6A-82DE-DAC618254DEB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7943625" y="156209"/>
            <a:ext cx="443753" cy="4115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A2B1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457200"/>
            <a:ext cx="594360" cy="59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50292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8DC98D"/>
                </a:solidFill>
              </a:rPr>
              <a:t>ПРОБЛЕМА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65760" y="1188720"/>
            <a:ext cx="3200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</a:rPr>
              <a:t>Пластик в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</a:rPr>
              <a:t>Костанае не</a:t>
            </a:r>
            <a:endParaRPr lang="en-US" sz="2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</a:rPr>
              <a:t>перерабатывается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365760" y="2926080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DC98D"/>
                </a:solidFill>
              </a:rPr>
              <a:t>Каждый год тысячи тонн ПЭТ-бутылок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DC98D"/>
                </a:solidFill>
              </a:rPr>
              <a:t>оседают на полигонах, хотя могут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8DC98D"/>
                </a:solidFill>
              </a:rPr>
              <a:t>служить сырьём для новых изделий.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4206240" y="640080"/>
            <a:ext cx="4572000" cy="1188720"/>
          </a:xfrm>
          <a:prstGeom prst="rect">
            <a:avLst/>
          </a:prstGeom>
          <a:solidFill>
            <a:srgbClr val="EAF4EA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4840" y="987552"/>
            <a:ext cx="411480" cy="411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983480" y="74980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D6A2D"/>
                </a:solidFill>
              </a:rPr>
              <a:t>450 лет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4983480" y="118872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разлагается ПЭТ-бутылка в природе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206240" y="2057400"/>
            <a:ext cx="4572000" cy="1188720"/>
          </a:xfrm>
          <a:prstGeom prst="rect">
            <a:avLst/>
          </a:prstGeom>
          <a:solidFill>
            <a:srgbClr val="EAF4EA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4840" y="2404872"/>
            <a:ext cx="411480" cy="4114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983480" y="216712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D6A2D"/>
                </a:solidFill>
              </a:rPr>
              <a:t>&lt; 5%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4983480" y="260604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пластика реально перерабатывается в РК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4206240" y="3474720"/>
            <a:ext cx="4572000" cy="1188720"/>
          </a:xfrm>
          <a:prstGeom prst="rect">
            <a:avLst/>
          </a:prstGeom>
          <a:solidFill>
            <a:srgbClr val="EAF4EA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4840" y="3822192"/>
            <a:ext cx="411480" cy="4114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983480" y="358444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D6A2D"/>
                </a:solidFill>
              </a:rPr>
              <a:t>0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4983480" y="402336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пунктов переработки в Костанае для граждан</a:t>
            </a:r>
            <a:endParaRPr lang="en-US" sz="12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AFC9D9D-132C-486A-81E7-C79904B4047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1060" y="17848"/>
            <a:ext cx="594360" cy="43935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2295665-8985-4F63-AFF7-91149A10E59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91587" y="96773"/>
            <a:ext cx="443753" cy="4115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20040"/>
            <a:ext cx="411480" cy="4114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05840" y="38404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2D6A2D"/>
                </a:solidFill>
              </a:rPr>
              <a:t>НАШЕ РЕШЕНИЕ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82296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200" b="1" dirty="0">
                <a:solidFill>
                  <a:srgbClr val="1A2B1A"/>
                </a:solidFill>
              </a:rPr>
              <a:t>Замкнутый цикл с</a:t>
            </a:r>
            <a:endParaRPr lang="en-US" sz="3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200" b="1" dirty="0">
                <a:solidFill>
                  <a:srgbClr val="1A2B1A"/>
                </a:solidFill>
              </a:rPr>
              <a:t>участием граждан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274320" y="1920240"/>
            <a:ext cx="1965960" cy="2743200"/>
          </a:xfrm>
          <a:prstGeom prst="rect">
            <a:avLst/>
          </a:prstGeom>
          <a:solidFill>
            <a:srgbClr val="1A2B1A"/>
          </a:solidFill>
          <a:ln/>
          <a:effectLst>
            <a:outerShdw blurRad="1270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274320" y="201168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5BAD5B"/>
                </a:solidFill>
              </a:rPr>
              <a:t>01</a:t>
            </a:r>
            <a:endParaRPr lang="en-US" sz="28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72" y="2560320"/>
            <a:ext cx="45720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74320" y="310896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Сбор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384048" y="3547872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8DC98D"/>
                </a:solidFill>
              </a:rPr>
              <a:t>Гражданин приносит ПЭТ-бутылки в НИИ или мы собираем сами</a:t>
            </a:r>
            <a:endParaRPr lang="en-US" sz="1000" dirty="0"/>
          </a:p>
        </p:txBody>
      </p:sp>
      <p:sp>
        <p:nvSpPr>
          <p:cNvPr id="10" name="Shape 6"/>
          <p:cNvSpPr/>
          <p:nvPr/>
        </p:nvSpPr>
        <p:spPr>
          <a:xfrm>
            <a:off x="2450592" y="1920240"/>
            <a:ext cx="1965960" cy="2743200"/>
          </a:xfrm>
          <a:prstGeom prst="rect">
            <a:avLst/>
          </a:prstGeom>
          <a:solidFill>
            <a:srgbClr val="2D6A2D"/>
          </a:solidFill>
          <a:ln/>
          <a:effectLst>
            <a:outerShdw blurRad="1270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2450592" y="201168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5BAD5B"/>
                </a:solidFill>
              </a:rPr>
              <a:t>02</a:t>
            </a:r>
            <a:endParaRPr lang="en-US" sz="28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9544" y="2560320"/>
            <a:ext cx="457200" cy="4572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50592" y="310896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Переработка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2560320" y="3547872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8DC98D"/>
                </a:solidFill>
              </a:rPr>
              <a:t>Моем, измельчаем, сушим пластик и экструдируем в нить</a:t>
            </a:r>
            <a:endParaRPr lang="en-US" sz="1000" dirty="0"/>
          </a:p>
        </p:txBody>
      </p:sp>
      <p:sp>
        <p:nvSpPr>
          <p:cNvPr id="15" name="Shape 10"/>
          <p:cNvSpPr/>
          <p:nvPr/>
        </p:nvSpPr>
        <p:spPr>
          <a:xfrm>
            <a:off x="4626864" y="1920240"/>
            <a:ext cx="1965960" cy="2743200"/>
          </a:xfrm>
          <a:prstGeom prst="rect">
            <a:avLst/>
          </a:prstGeom>
          <a:solidFill>
            <a:srgbClr val="1A2B1A"/>
          </a:solidFill>
          <a:ln/>
          <a:effectLst>
            <a:outerShdw blurRad="1270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1"/>
          <p:cNvSpPr/>
          <p:nvPr/>
        </p:nvSpPr>
        <p:spPr>
          <a:xfrm>
            <a:off x="4626864" y="201168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5BAD5B"/>
                </a:solidFill>
              </a:rPr>
              <a:t>03</a:t>
            </a:r>
            <a:endParaRPr lang="en-US" sz="28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5816" y="2560320"/>
            <a:ext cx="457200" cy="4572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626864" y="310896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Печать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4736592" y="3547872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8DC98D"/>
                </a:solidFill>
              </a:rPr>
              <a:t>3D-принтер QIDI создаёт нужное изделие по выбранной модели</a:t>
            </a:r>
            <a:endParaRPr lang="en-US" sz="1000" dirty="0"/>
          </a:p>
        </p:txBody>
      </p:sp>
      <p:sp>
        <p:nvSpPr>
          <p:cNvPr id="20" name="Shape 14"/>
          <p:cNvSpPr/>
          <p:nvPr/>
        </p:nvSpPr>
        <p:spPr>
          <a:xfrm>
            <a:off x="6803136" y="1920240"/>
            <a:ext cx="1965960" cy="2743200"/>
          </a:xfrm>
          <a:prstGeom prst="rect">
            <a:avLst/>
          </a:prstGeom>
          <a:solidFill>
            <a:srgbClr val="2D6A2D"/>
          </a:solidFill>
          <a:ln/>
          <a:effectLst>
            <a:outerShdw blurRad="1270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5"/>
          <p:cNvSpPr/>
          <p:nvPr/>
        </p:nvSpPr>
        <p:spPr>
          <a:xfrm>
            <a:off x="6803136" y="201168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5BAD5B"/>
                </a:solidFill>
              </a:rPr>
              <a:t>04</a:t>
            </a:r>
            <a:endParaRPr lang="en-US" sz="280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2088" y="2560320"/>
            <a:ext cx="457200" cy="45720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803136" y="310896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Выдача</a:t>
            </a:r>
            <a:endParaRPr lang="en-US" sz="1500" dirty="0"/>
          </a:p>
        </p:txBody>
      </p:sp>
      <p:sp>
        <p:nvSpPr>
          <p:cNvPr id="24" name="Text 17"/>
          <p:cNvSpPr/>
          <p:nvPr/>
        </p:nvSpPr>
        <p:spPr>
          <a:xfrm>
            <a:off x="6912864" y="3547872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8DC98D"/>
                </a:solidFill>
              </a:rPr>
              <a:t>Человек получает готовую вещь из своего же пластика</a:t>
            </a:r>
            <a:endParaRPr lang="en-US" sz="1000" dirty="0"/>
          </a:p>
        </p:txBody>
      </p:sp>
      <p:sp>
        <p:nvSpPr>
          <p:cNvPr id="25" name="Shape 18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A2B1A"/>
          </a:solidFill>
          <a:ln/>
        </p:spPr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>
            <a:alphaModFix amt="60000"/>
          </a:blip>
          <a:srcRect/>
          <a:stretch/>
        </p:blipFill>
        <p:spPr>
          <a:xfrm>
            <a:off x="0" y="4754880"/>
            <a:ext cx="9144000" cy="38862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365760" y="477316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📍  Реальная лаборатория НИИ, г. Костанай — оборудование уже установлено</a:t>
            </a:r>
            <a:endParaRPr lang="en-US" sz="100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90286F1-F1EC-46F3-8485-E727FEE7901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1916" y="40708"/>
            <a:ext cx="594360" cy="43935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8509B91-5EA5-45A3-8364-09723DF50F78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82443" y="119633"/>
            <a:ext cx="443753" cy="4115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2D6A2D"/>
                </a:solidFill>
              </a:rPr>
              <a:t>КАК ЭТО РАБОТАЕТ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2B1A"/>
                </a:solidFill>
              </a:rPr>
              <a:t>Три сценария участия гражданина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1463040"/>
            <a:ext cx="2697480" cy="3337560"/>
          </a:xfrm>
          <a:prstGeom prst="rect">
            <a:avLst/>
          </a:prstGeom>
          <a:solidFill>
            <a:srgbClr val="1A2B1A"/>
          </a:solidFill>
          <a:ln/>
          <a:effectLst>
            <a:outerShdw blurRad="1270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74320" y="15544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Свой заказ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74320" y="1993392"/>
            <a:ext cx="2697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DC98D"/>
                </a:solidFill>
              </a:rPr>
              <a:t>Есть своя 3D-модель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2359152"/>
            <a:ext cx="2148840" cy="27432"/>
          </a:xfrm>
          <a:prstGeom prst="rect">
            <a:avLst/>
          </a:prstGeom>
          <a:solidFill>
            <a:srgbClr val="8DC98D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38912" y="24688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1. </a:t>
            </a:r>
            <a:r>
              <a:rPr lang="en-US" sz="1000" dirty="0">
                <a:solidFill>
                  <a:srgbClr val="FFFFFF"/>
                </a:solidFill>
              </a:rPr>
              <a:t>Приносит ПЭТ-бутылки (нужный объём)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38912" y="30358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2. </a:t>
            </a:r>
            <a:r>
              <a:rPr lang="en-US" sz="1000" dirty="0">
                <a:solidFill>
                  <a:srgbClr val="FFFFFF"/>
                </a:solidFill>
              </a:rPr>
              <a:t>Предоставляет STL-файл модели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38912" y="360273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3. </a:t>
            </a:r>
            <a:r>
              <a:rPr lang="en-US" sz="1000" dirty="0">
                <a:solidFill>
                  <a:srgbClr val="FFFFFF"/>
                </a:solidFill>
              </a:rPr>
              <a:t>Мы оцениваем объём — всё совпадает?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38912" y="4169664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4. </a:t>
            </a:r>
            <a:r>
              <a:rPr lang="en-US" sz="1000" dirty="0">
                <a:solidFill>
                  <a:srgbClr val="FFFFFF"/>
                </a:solidFill>
              </a:rPr>
              <a:t>Печатаем и выдаём изделие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0" y="1463040"/>
            <a:ext cx="2697480" cy="3337560"/>
          </a:xfrm>
          <a:prstGeom prst="rect">
            <a:avLst/>
          </a:prstGeom>
          <a:solidFill>
            <a:srgbClr val="2D6A2D"/>
          </a:solidFill>
          <a:ln/>
          <a:effectLst>
            <a:outerShdw blurRad="1270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200400" y="15544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Из каталога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200400" y="1993392"/>
            <a:ext cx="2697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DC98D"/>
                </a:solidFill>
              </a:rPr>
              <a:t>Выбирает готовый дизайн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474720" y="2359152"/>
            <a:ext cx="2148840" cy="27432"/>
          </a:xfrm>
          <a:prstGeom prst="rect">
            <a:avLst/>
          </a:prstGeom>
          <a:solidFill>
            <a:srgbClr val="8DC98D">
              <a:alpha val="4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3364992" y="24688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1. </a:t>
            </a:r>
            <a:r>
              <a:rPr lang="en-US" sz="1000" dirty="0">
                <a:solidFill>
                  <a:srgbClr val="FFFFFF"/>
                </a:solidFill>
              </a:rPr>
              <a:t>Приносит ПЭТ-бутылки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364992" y="30358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2. </a:t>
            </a:r>
            <a:r>
              <a:rPr lang="en-US" sz="1000" dirty="0">
                <a:solidFill>
                  <a:srgbClr val="FFFFFF"/>
                </a:solidFill>
              </a:rPr>
              <a:t>Выбирает из каталога (полки, крепления, органайзеры...)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364992" y="360273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3. </a:t>
            </a:r>
            <a:r>
              <a:rPr lang="en-US" sz="1000" dirty="0">
                <a:solidFill>
                  <a:srgbClr val="FFFFFF"/>
                </a:solidFill>
              </a:rPr>
              <a:t>Мы досчитываем количество бутылок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364992" y="4169664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4. </a:t>
            </a:r>
            <a:r>
              <a:rPr lang="en-US" sz="1000" dirty="0">
                <a:solidFill>
                  <a:srgbClr val="FFFFFF"/>
                </a:solidFill>
              </a:rPr>
              <a:t>Печатаем и выдаём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126480" y="1463040"/>
            <a:ext cx="2697480" cy="3337560"/>
          </a:xfrm>
          <a:prstGeom prst="rect">
            <a:avLst/>
          </a:prstGeom>
          <a:solidFill>
            <a:srgbClr val="5BAD5B"/>
          </a:solidFill>
          <a:ln/>
          <a:effectLst>
            <a:outerShdw blurRad="1270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126480" y="155448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Донор пластика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126480" y="1993392"/>
            <a:ext cx="2697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B1A"/>
                </a:solidFill>
              </a:rPr>
              <a:t>Просто хочет сдать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400800" y="2359152"/>
            <a:ext cx="2148840" cy="27432"/>
          </a:xfrm>
          <a:prstGeom prst="rect">
            <a:avLst/>
          </a:prstGeom>
          <a:solidFill>
            <a:srgbClr val="1A2B1A">
              <a:alpha val="4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6291072" y="24688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1A2B1A"/>
                </a:solidFill>
              </a:rPr>
              <a:t>1. </a:t>
            </a:r>
            <a:r>
              <a:rPr lang="en-US" sz="1000" dirty="0">
                <a:solidFill>
                  <a:srgbClr val="1A2B1A"/>
                </a:solidFill>
              </a:rPr>
              <a:t>Приносит любое кол-во бутылок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291072" y="30358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1A2B1A"/>
                </a:solidFill>
              </a:rPr>
              <a:t>2. </a:t>
            </a:r>
            <a:r>
              <a:rPr lang="en-US" sz="1000" dirty="0">
                <a:solidFill>
                  <a:srgbClr val="1A2B1A"/>
                </a:solidFill>
              </a:rPr>
              <a:t>Получает «экобаллы» или благодарность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91072" y="3602736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1A2B1A"/>
                </a:solidFill>
              </a:rPr>
              <a:t>3. </a:t>
            </a:r>
            <a:r>
              <a:rPr lang="en-US" sz="1000" dirty="0">
                <a:solidFill>
                  <a:srgbClr val="1A2B1A"/>
                </a:solidFill>
              </a:rPr>
              <a:t>Бутылки идут в общий фонд проекта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91072" y="4169664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1A2B1A"/>
                </a:solidFill>
              </a:rPr>
              <a:t>4. </a:t>
            </a:r>
            <a:r>
              <a:rPr lang="en-US" sz="1000" dirty="0">
                <a:solidFill>
                  <a:srgbClr val="1A2B1A"/>
                </a:solidFill>
              </a:rPr>
              <a:t>Из фонда печатаем утилитарные вещи</a:t>
            </a:r>
            <a:endParaRPr lang="en-US" sz="100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0D37563-A489-4CB9-AD6D-96F185C92CC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199" y="54644"/>
            <a:ext cx="594360" cy="43935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F920AE9-409E-4CCC-A964-37EF433B460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68726" y="133569"/>
            <a:ext cx="443753" cy="4115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1A2B1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256032"/>
            <a:ext cx="566928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34747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ТЕХНИЧЕСКАЯ БАЗА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365760" y="13258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2D"/>
                </a:solidFill>
              </a:rPr>
              <a:t>Уже есть в НИИ</a:t>
            </a:r>
            <a:endParaRPr lang="en-US" sz="1400" dirty="0"/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B0208AB5-3ADD-4D33-860E-207B26F353B4}"/>
              </a:ext>
            </a:extLst>
          </p:cNvPr>
          <p:cNvGrpSpPr/>
          <p:nvPr/>
        </p:nvGrpSpPr>
        <p:grpSpPr>
          <a:xfrm>
            <a:off x="1906076" y="1717107"/>
            <a:ext cx="2286626" cy="502920"/>
            <a:chOff x="2423160" y="1783080"/>
            <a:chExt cx="2286626" cy="502920"/>
          </a:xfrm>
        </p:grpSpPr>
        <p:pic>
          <p:nvPicPr>
            <p:cNvPr id="9" name="Image 2" descr="preencoded.png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3160" y="1783080"/>
              <a:ext cx="292608" cy="292608"/>
            </a:xfrm>
            <a:prstGeom prst="rect">
              <a:avLst/>
            </a:prstGeom>
          </p:spPr>
        </p:pic>
        <p:sp>
          <p:nvSpPr>
            <p:cNvPr id="10" name="Text 5"/>
            <p:cNvSpPr/>
            <p:nvPr/>
          </p:nvSpPr>
          <p:spPr>
            <a:xfrm>
              <a:off x="2788919" y="1783080"/>
              <a:ext cx="1920867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US" sz="1000" dirty="0">
                  <a:solidFill>
                    <a:srgbClr val="1A2B1A"/>
                  </a:solidFill>
                </a:rPr>
                <a:t>3D-принтеры QIDI (</a:t>
              </a:r>
              <a:r>
                <a:rPr lang="en-US" sz="1000" dirty="0" err="1">
                  <a:solidFill>
                    <a:srgbClr val="1A2B1A"/>
                  </a:solidFill>
                </a:rPr>
                <a:t>FDM</a:t>
              </a:r>
              <a:r>
                <a:rPr lang="en-US" sz="1000" dirty="0">
                  <a:solidFill>
                    <a:srgbClr val="1A2B1A"/>
                  </a:solidFill>
                </a:rPr>
                <a:t>, </a:t>
              </a:r>
              <a:r>
                <a:rPr lang="en-US" sz="1000" dirty="0" err="1">
                  <a:solidFill>
                    <a:srgbClr val="1A2B1A"/>
                  </a:solidFill>
                </a:rPr>
                <a:t>поддерживают</a:t>
              </a:r>
              <a:r>
                <a:rPr lang="en-US" sz="1000" dirty="0">
                  <a:solidFill>
                    <a:srgbClr val="1A2B1A"/>
                  </a:solidFill>
                </a:rPr>
                <a:t> rPET)</a:t>
              </a:r>
              <a:endParaRPr lang="en-US" sz="1000" dirty="0"/>
            </a:p>
          </p:txBody>
        </p:sp>
      </p:grp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03" y="3777604"/>
            <a:ext cx="292608" cy="29260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03067" y="3689604"/>
            <a:ext cx="146204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1A2B1A"/>
                </a:solidFill>
              </a:rPr>
              <a:t>Помещение НИИ в Костанае</a:t>
            </a:r>
            <a:endParaRPr lang="en-US" sz="1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9759" y="2262287"/>
            <a:ext cx="292608" cy="29260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295142" y="2157984"/>
            <a:ext cx="200253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1A2B1A"/>
                </a:solidFill>
              </a:rPr>
              <a:t>IT-команда с опытом разработки</a:t>
            </a:r>
            <a:endParaRPr lang="en-US" sz="10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6522" y="2754951"/>
            <a:ext cx="292608" cy="29260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295142" y="2617447"/>
            <a:ext cx="25899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1A2B1A"/>
                </a:solidFill>
              </a:rPr>
              <a:t>Онлайн-платформа (запуск июнь 2026)</a:t>
            </a:r>
            <a:endParaRPr lang="en-US" sz="1000" dirty="0"/>
          </a:p>
        </p:txBody>
      </p:sp>
      <p:sp>
        <p:nvSpPr>
          <p:cNvPr id="17" name="Shape 9"/>
          <p:cNvSpPr/>
          <p:nvPr/>
        </p:nvSpPr>
        <p:spPr>
          <a:xfrm>
            <a:off x="4434840" y="1234440"/>
            <a:ext cx="36576" cy="3566160"/>
          </a:xfrm>
          <a:prstGeom prst="rect">
            <a:avLst/>
          </a:prstGeom>
          <a:solidFill>
            <a:srgbClr val="E8F0E8"/>
          </a:solidFill>
          <a:ln/>
        </p:spPr>
      </p:sp>
      <p:sp>
        <p:nvSpPr>
          <p:cNvPr id="18" name="Text 10"/>
          <p:cNvSpPr/>
          <p:nvPr/>
        </p:nvSpPr>
        <p:spPr>
          <a:xfrm>
            <a:off x="4663440" y="13258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6A2D"/>
                </a:solidFill>
              </a:rPr>
              <a:t>Планируем приобрести</a:t>
            </a:r>
            <a:endParaRPr lang="en-US" sz="1400" dirty="0"/>
          </a:p>
        </p:txBody>
      </p:sp>
      <p:sp>
        <p:nvSpPr>
          <p:cNvPr id="19" name="Shape 11"/>
          <p:cNvSpPr/>
          <p:nvPr/>
        </p:nvSpPr>
        <p:spPr>
          <a:xfrm>
            <a:off x="4663440" y="1828800"/>
            <a:ext cx="4114800" cy="621792"/>
          </a:xfrm>
          <a:prstGeom prst="rect">
            <a:avLst/>
          </a:prstGeom>
          <a:solidFill>
            <a:srgbClr val="EAF4EA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0" name="Text 12"/>
          <p:cNvSpPr/>
          <p:nvPr/>
        </p:nvSpPr>
        <p:spPr>
          <a:xfrm>
            <a:off x="4800600" y="1865376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1A"/>
                </a:solidFill>
              </a:rPr>
              <a:t>Пластиковый шредер/измельчитель</a:t>
            </a:r>
            <a:endParaRPr lang="en-US" sz="1200" dirty="0"/>
          </a:p>
        </p:txBody>
      </p:sp>
      <p:sp>
        <p:nvSpPr>
          <p:cNvPr id="21" name="Text 13"/>
          <p:cNvSpPr/>
          <p:nvPr/>
        </p:nvSpPr>
        <p:spPr>
          <a:xfrm>
            <a:off x="4800600" y="21488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дробим бутылки в хлопья</a:t>
            </a:r>
            <a:endParaRPr lang="en-US" sz="1000" dirty="0"/>
          </a:p>
        </p:txBody>
      </p:sp>
      <p:sp>
        <p:nvSpPr>
          <p:cNvPr id="22" name="Shape 14"/>
          <p:cNvSpPr/>
          <p:nvPr/>
        </p:nvSpPr>
        <p:spPr>
          <a:xfrm>
            <a:off x="4663440" y="2560320"/>
            <a:ext cx="4114800" cy="621792"/>
          </a:xfrm>
          <a:prstGeom prst="rect">
            <a:avLst/>
          </a:prstGeom>
          <a:solidFill>
            <a:srgbClr val="EAF4EA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3" name="Text 15"/>
          <p:cNvSpPr/>
          <p:nvPr/>
        </p:nvSpPr>
        <p:spPr>
          <a:xfrm>
            <a:off x="4800600" y="2596896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1A"/>
                </a:solidFill>
              </a:rPr>
              <a:t>Экструдер для филамента</a:t>
            </a:r>
            <a:endParaRPr lang="en-US" sz="1200" dirty="0"/>
          </a:p>
        </p:txBody>
      </p:sp>
      <p:sp>
        <p:nvSpPr>
          <p:cNvPr id="24" name="Text 16"/>
          <p:cNvSpPr/>
          <p:nvPr/>
        </p:nvSpPr>
        <p:spPr>
          <a:xfrm>
            <a:off x="4800600" y="288036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создаём нить диаметром 1.75 мм</a:t>
            </a:r>
            <a:endParaRPr lang="en-US" sz="1000" dirty="0"/>
          </a:p>
        </p:txBody>
      </p:sp>
      <p:sp>
        <p:nvSpPr>
          <p:cNvPr id="25" name="Shape 17"/>
          <p:cNvSpPr/>
          <p:nvPr/>
        </p:nvSpPr>
        <p:spPr>
          <a:xfrm>
            <a:off x="4663440" y="3291840"/>
            <a:ext cx="4114800" cy="621792"/>
          </a:xfrm>
          <a:prstGeom prst="rect">
            <a:avLst/>
          </a:prstGeom>
          <a:solidFill>
            <a:srgbClr val="EAF4EA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6" name="Text 18"/>
          <p:cNvSpPr/>
          <p:nvPr/>
        </p:nvSpPr>
        <p:spPr>
          <a:xfrm>
            <a:off x="4800600" y="3328416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1A"/>
                </a:solidFill>
              </a:rPr>
              <a:t>Сушилка для пластика</a:t>
            </a:r>
            <a:endParaRPr lang="en-US" sz="1200" dirty="0"/>
          </a:p>
        </p:txBody>
      </p:sp>
      <p:sp>
        <p:nvSpPr>
          <p:cNvPr id="27" name="Text 19"/>
          <p:cNvSpPr/>
          <p:nvPr/>
        </p:nvSpPr>
        <p:spPr>
          <a:xfrm>
            <a:off x="4800600" y="36118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ПЭТ требует просушки перед экструзией</a:t>
            </a:r>
            <a:endParaRPr lang="en-US" sz="1000" dirty="0"/>
          </a:p>
        </p:txBody>
      </p:sp>
      <p:sp>
        <p:nvSpPr>
          <p:cNvPr id="28" name="Shape 20"/>
          <p:cNvSpPr/>
          <p:nvPr/>
        </p:nvSpPr>
        <p:spPr>
          <a:xfrm>
            <a:off x="4663440" y="4023360"/>
            <a:ext cx="4114800" cy="621792"/>
          </a:xfrm>
          <a:prstGeom prst="rect">
            <a:avLst/>
          </a:prstGeom>
          <a:solidFill>
            <a:srgbClr val="EAF4EA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9" name="Text 21"/>
          <p:cNvSpPr/>
          <p:nvPr/>
        </p:nvSpPr>
        <p:spPr>
          <a:xfrm>
            <a:off x="4800600" y="4059936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1A"/>
                </a:solidFill>
              </a:rPr>
              <a:t>Весы и мерный инвентарь</a:t>
            </a:r>
            <a:endParaRPr lang="en-US" sz="1200" dirty="0"/>
          </a:p>
        </p:txBody>
      </p:sp>
      <p:sp>
        <p:nvSpPr>
          <p:cNvPr id="30" name="Text 22"/>
          <p:cNvSpPr/>
          <p:nvPr/>
        </p:nvSpPr>
        <p:spPr>
          <a:xfrm>
            <a:off x="4800600" y="434340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точный учёт входящего сырья</a:t>
            </a:r>
            <a:endParaRPr lang="en-US" sz="1000" dirty="0"/>
          </a:p>
        </p:txBody>
      </p:sp>
      <p:sp>
        <p:nvSpPr>
          <p:cNvPr id="31" name="Shape 23"/>
          <p:cNvSpPr/>
          <p:nvPr/>
        </p:nvSpPr>
        <p:spPr>
          <a:xfrm>
            <a:off x="365760" y="4727448"/>
            <a:ext cx="8412480" cy="365760"/>
          </a:xfrm>
          <a:prstGeom prst="rect">
            <a:avLst/>
          </a:prstGeom>
          <a:solidFill>
            <a:srgbClr val="5BAD5B">
              <a:alpha val="20000"/>
            </a:srgbClr>
          </a:solidFill>
          <a:ln/>
        </p:spPr>
      </p:sp>
      <p:sp>
        <p:nvSpPr>
          <p:cNvPr id="32" name="Text 24"/>
          <p:cNvSpPr/>
          <p:nvPr/>
        </p:nvSpPr>
        <p:spPr>
          <a:xfrm>
            <a:off x="502920" y="47548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1A"/>
                </a:solidFill>
              </a:rPr>
              <a:t>⚠  На этапе пилота: часть сырья может идти как rPET-гранулят; собственная нить отрабатывается параллельно</a:t>
            </a:r>
            <a:endParaRPr lang="en-US" sz="1000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BA41632-7CD5-41C0-A14F-B0092309D0C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1060" y="46907"/>
            <a:ext cx="594360" cy="43935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53BD7F32-A20F-4502-9F26-5B7808C2D1E4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7991587" y="125832"/>
            <a:ext cx="443753" cy="411597"/>
          </a:xfrm>
          <a:prstGeom prst="rect">
            <a:avLst/>
          </a:prstGeom>
        </p:spPr>
      </p:pic>
      <p:pic>
        <p:nvPicPr>
          <p:cNvPr id="35" name="Image 0" descr="preencoded.png">
            <a:extLst>
              <a:ext uri="{FF2B5EF4-FFF2-40B4-BE49-F238E27FC236}">
                <a16:creationId xmlns:a16="http://schemas.microsoft.com/office/drawing/2014/main" id="{64B3E03C-A74D-483E-A838-A5533908F20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973" y="1742560"/>
            <a:ext cx="1373079" cy="1775273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FAF8C47E-638B-4AA2-AB27-F853A163E60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1835" y="3173550"/>
            <a:ext cx="1875607" cy="14067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2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BAD5B"/>
                </a:solidFill>
              </a:rPr>
              <a:t>ПЛАН РЕАЛИЗАЦИИ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Июнь — Сентябрь 2026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1463040"/>
            <a:ext cx="1920240" cy="457200"/>
          </a:xfrm>
          <a:prstGeom prst="roundRect">
            <a:avLst>
              <a:gd name="adj" fmla="val 16000"/>
            </a:avLst>
          </a:prstGeom>
          <a:solidFill>
            <a:srgbClr val="5BAD5B"/>
          </a:solidFill>
          <a:ln/>
        </p:spPr>
      </p:sp>
      <p:sp>
        <p:nvSpPr>
          <p:cNvPr id="5" name="Text 3"/>
          <p:cNvSpPr/>
          <p:nvPr/>
        </p:nvSpPr>
        <p:spPr>
          <a:xfrm>
            <a:off x="274320" y="1481328"/>
            <a:ext cx="1920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1A"/>
                </a:solidFill>
              </a:rPr>
              <a:t>Июнь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274320" y="2011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Подготовка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74320" y="24688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5BAD5B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Закупка шредера и экструдера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74320" y="306324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5BAD5B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Запуск онлайн-платформы для приёма заявок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74320" y="365760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5BAD5B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Тест переработки ПЭТ → нить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" y="425196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5BAD5B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Формирование каталога изделий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450592" y="1463040"/>
            <a:ext cx="1920240" cy="457200"/>
          </a:xfrm>
          <a:prstGeom prst="roundRect">
            <a:avLst>
              <a:gd name="adj" fmla="val 16000"/>
            </a:avLst>
          </a:prstGeom>
          <a:solidFill>
            <a:srgbClr val="8DC98D"/>
          </a:solidFill>
          <a:ln/>
        </p:spPr>
      </p:sp>
      <p:sp>
        <p:nvSpPr>
          <p:cNvPr id="12" name="Text 10"/>
          <p:cNvSpPr/>
          <p:nvPr/>
        </p:nvSpPr>
        <p:spPr>
          <a:xfrm>
            <a:off x="2450592" y="1481328"/>
            <a:ext cx="1920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1A"/>
                </a:solidFill>
              </a:rPr>
              <a:t>Июль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450592" y="2011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Запуск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450592" y="24688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Открытие приёма бутылок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450592" y="306324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Первые 10 пилотных заказов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2450592" y="365760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Публикации в соцсетях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450592" y="425196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DC98D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Партнёрство со школами/НКО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626864" y="1463040"/>
            <a:ext cx="1920240" cy="457200"/>
          </a:xfrm>
          <a:prstGeom prst="roundRect">
            <a:avLst>
              <a:gd name="adj" fmla="val 16000"/>
            </a:avLst>
          </a:prstGeom>
          <a:solidFill>
            <a:srgbClr val="2D6A2D"/>
          </a:solidFill>
          <a:ln/>
        </p:spPr>
      </p:sp>
      <p:sp>
        <p:nvSpPr>
          <p:cNvPr id="19" name="Text 17"/>
          <p:cNvSpPr/>
          <p:nvPr/>
        </p:nvSpPr>
        <p:spPr>
          <a:xfrm>
            <a:off x="4626864" y="1481328"/>
            <a:ext cx="1920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1A"/>
                </a:solidFill>
              </a:rPr>
              <a:t>Август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626864" y="2011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Масштаб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626864" y="24688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2D6A2D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Расширение каталога моделей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626864" y="306324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2D6A2D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Выездной сбор пластика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626864" y="3657600"/>
            <a:ext cx="18420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2D6A2D"/>
                </a:solidFill>
              </a:rPr>
              <a:t>→ </a:t>
            </a:r>
            <a:r>
              <a:rPr lang="en-US" sz="1000" dirty="0" err="1">
                <a:solidFill>
                  <a:srgbClr val="CCCCCC"/>
                </a:solidFill>
              </a:rPr>
              <a:t>Измерение</a:t>
            </a:r>
            <a:r>
              <a:rPr lang="en-US" sz="1000" dirty="0">
                <a:solidFill>
                  <a:srgbClr val="CCCCCC"/>
                </a:solidFill>
              </a:rPr>
              <a:t> </a:t>
            </a:r>
            <a:r>
              <a:rPr lang="en-US" sz="1000" dirty="0" err="1">
                <a:solidFill>
                  <a:srgbClr val="CCCCCC"/>
                </a:solidFill>
              </a:rPr>
              <a:t>кол</a:t>
            </a:r>
            <a:r>
              <a:rPr lang="ru-RU" sz="1000" dirty="0" err="1">
                <a:solidFill>
                  <a:srgbClr val="CCCCCC"/>
                </a:solidFill>
              </a:rPr>
              <a:t>ичест</a:t>
            </a:r>
            <a:r>
              <a:rPr lang="en-US" sz="1000" dirty="0" err="1">
                <a:solidFill>
                  <a:srgbClr val="CCCCCC"/>
                </a:solidFill>
              </a:rPr>
              <a:t>ва</a:t>
            </a:r>
            <a:r>
              <a:rPr lang="en-US" sz="1000" dirty="0">
                <a:solidFill>
                  <a:srgbClr val="CCCCCC"/>
                </a:solidFill>
              </a:rPr>
              <a:t> переработанного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626864" y="425196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2D6A2D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Вовлечение бизнеса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803136" y="1463040"/>
            <a:ext cx="192024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6803136" y="1481328"/>
            <a:ext cx="1920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1A"/>
                </a:solidFill>
              </a:rPr>
              <a:t>Сентябрь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803136" y="2011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Итоги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803136" y="24688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FFFFFF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Финальный отчёт по граммам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803136" y="306324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FFFFFF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Публичная презентация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03136" y="365760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FFFFFF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Подготовка к продолжению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803136" y="425196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FFFFFF"/>
                </a:solidFill>
              </a:rPr>
              <a:t>→ </a:t>
            </a:r>
            <a:r>
              <a:rPr lang="en-US" sz="1000" dirty="0">
                <a:solidFill>
                  <a:srgbClr val="CCCCCC"/>
                </a:solidFill>
              </a:rPr>
              <a:t>Медийное освещение</a:t>
            </a:r>
            <a:endParaRPr lang="en-US" sz="10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2574D7B-DCF6-4E46-9749-A01A009E00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371" y="70323"/>
            <a:ext cx="594360" cy="43935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232CF32-44C0-4DFA-B62A-FD9E2599BE8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975898" y="149248"/>
            <a:ext cx="443753" cy="4115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2D6A2D"/>
                </a:solidFill>
              </a:rPr>
              <a:t>БЮДЖЕТ ПРОЕКТА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2B1A"/>
                </a:solidFill>
              </a:rPr>
              <a:t>Использование гранта 1 000 000 тенге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417320"/>
            <a:ext cx="8412480" cy="502920"/>
          </a:xfrm>
          <a:prstGeom prst="rect">
            <a:avLst/>
          </a:prstGeom>
          <a:solidFill>
            <a:srgbClr val="EAF4EA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481328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1A"/>
                </a:solidFill>
              </a:rPr>
              <a:t>Пластиковый шредер (измельчитель)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126480" y="1581912"/>
            <a:ext cx="1645920" cy="182880"/>
          </a:xfrm>
          <a:prstGeom prst="rect">
            <a:avLst/>
          </a:prstGeom>
          <a:solidFill>
            <a:srgbClr val="E8F0E8"/>
          </a:solidFill>
          <a:ln/>
        </p:spPr>
      </p:sp>
      <p:sp>
        <p:nvSpPr>
          <p:cNvPr id="7" name="Shape 5"/>
          <p:cNvSpPr/>
          <p:nvPr/>
        </p:nvSpPr>
        <p:spPr>
          <a:xfrm>
            <a:off x="6126480" y="1581912"/>
            <a:ext cx="460858" cy="182880"/>
          </a:xfrm>
          <a:prstGeom prst="rect">
            <a:avLst/>
          </a:prstGeom>
          <a:solidFill>
            <a:srgbClr val="2D6A2D"/>
          </a:solidFill>
          <a:ln/>
        </p:spPr>
      </p:sp>
      <p:sp>
        <p:nvSpPr>
          <p:cNvPr id="8" name="Text 6"/>
          <p:cNvSpPr/>
          <p:nvPr/>
        </p:nvSpPr>
        <p:spPr>
          <a:xfrm>
            <a:off x="7863840" y="1481328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2B1A"/>
                </a:solidFill>
              </a:rPr>
              <a:t>280 000 ₸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1984248"/>
            <a:ext cx="8412480" cy="5029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2048256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1A"/>
                </a:solidFill>
              </a:rPr>
              <a:t>Экструдер для филамента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26480" y="2148840"/>
            <a:ext cx="1645920" cy="182880"/>
          </a:xfrm>
          <a:prstGeom prst="rect">
            <a:avLst/>
          </a:prstGeom>
          <a:solidFill>
            <a:srgbClr val="E8F0E8"/>
          </a:solidFill>
          <a:ln/>
        </p:spPr>
      </p:sp>
      <p:sp>
        <p:nvSpPr>
          <p:cNvPr id="12" name="Shape 10"/>
          <p:cNvSpPr/>
          <p:nvPr/>
        </p:nvSpPr>
        <p:spPr>
          <a:xfrm>
            <a:off x="6126480" y="2148840"/>
            <a:ext cx="526694" cy="182880"/>
          </a:xfrm>
          <a:prstGeom prst="rect">
            <a:avLst/>
          </a:prstGeom>
          <a:solidFill>
            <a:srgbClr val="2D6A2D"/>
          </a:solidFill>
          <a:ln/>
        </p:spPr>
      </p:sp>
      <p:sp>
        <p:nvSpPr>
          <p:cNvPr id="13" name="Text 11"/>
          <p:cNvSpPr/>
          <p:nvPr/>
        </p:nvSpPr>
        <p:spPr>
          <a:xfrm>
            <a:off x="7863840" y="2048256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2B1A"/>
                </a:solidFill>
              </a:rPr>
              <a:t>320 000 ₸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65760" y="2551176"/>
            <a:ext cx="8412480" cy="502920"/>
          </a:xfrm>
          <a:prstGeom prst="rect">
            <a:avLst/>
          </a:prstGeom>
          <a:solidFill>
            <a:srgbClr val="EAF4EA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2615184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1A"/>
                </a:solidFill>
              </a:rPr>
              <a:t>Сушилка + вспомогательное оборудование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126480" y="2715768"/>
            <a:ext cx="1645920" cy="182880"/>
          </a:xfrm>
          <a:prstGeom prst="rect">
            <a:avLst/>
          </a:prstGeom>
          <a:solidFill>
            <a:srgbClr val="E8F0E8"/>
          </a:solidFill>
          <a:ln/>
        </p:spPr>
      </p:sp>
      <p:sp>
        <p:nvSpPr>
          <p:cNvPr id="17" name="Shape 15"/>
          <p:cNvSpPr/>
          <p:nvPr/>
        </p:nvSpPr>
        <p:spPr>
          <a:xfrm>
            <a:off x="6126480" y="2715768"/>
            <a:ext cx="197510" cy="182880"/>
          </a:xfrm>
          <a:prstGeom prst="rect">
            <a:avLst/>
          </a:prstGeom>
          <a:solidFill>
            <a:srgbClr val="2D6A2D"/>
          </a:solidFill>
          <a:ln/>
        </p:spPr>
      </p:sp>
      <p:sp>
        <p:nvSpPr>
          <p:cNvPr id="18" name="Text 16"/>
          <p:cNvSpPr/>
          <p:nvPr/>
        </p:nvSpPr>
        <p:spPr>
          <a:xfrm>
            <a:off x="7863840" y="2615184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2B1A"/>
                </a:solidFill>
              </a:rPr>
              <a:t>120 000 ₸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3118104"/>
            <a:ext cx="8412480" cy="5029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502920" y="3182112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1A"/>
                </a:solidFill>
              </a:rPr>
              <a:t>Расходники, контейнеры, инвентарь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126480" y="3282696"/>
            <a:ext cx="1645920" cy="182880"/>
          </a:xfrm>
          <a:prstGeom prst="rect">
            <a:avLst/>
          </a:prstGeom>
          <a:solidFill>
            <a:srgbClr val="E8F0E8"/>
          </a:solidFill>
          <a:ln/>
        </p:spPr>
      </p:sp>
      <p:sp>
        <p:nvSpPr>
          <p:cNvPr id="22" name="Shape 20"/>
          <p:cNvSpPr/>
          <p:nvPr/>
        </p:nvSpPr>
        <p:spPr>
          <a:xfrm>
            <a:off x="6126480" y="3282696"/>
            <a:ext cx="131674" cy="182880"/>
          </a:xfrm>
          <a:prstGeom prst="rect">
            <a:avLst/>
          </a:prstGeom>
          <a:solidFill>
            <a:srgbClr val="2D6A2D"/>
          </a:solidFill>
          <a:ln/>
        </p:spPr>
      </p:sp>
      <p:sp>
        <p:nvSpPr>
          <p:cNvPr id="23" name="Text 21"/>
          <p:cNvSpPr/>
          <p:nvPr/>
        </p:nvSpPr>
        <p:spPr>
          <a:xfrm>
            <a:off x="7863840" y="318211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2B1A"/>
                </a:solidFill>
              </a:rPr>
              <a:t>80 000 ₸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5760" y="3685032"/>
            <a:ext cx="8412480" cy="502920"/>
          </a:xfrm>
          <a:prstGeom prst="rect">
            <a:avLst/>
          </a:prstGeom>
          <a:solidFill>
            <a:srgbClr val="EAF4EA"/>
          </a:solidFill>
          <a:ln/>
        </p:spPr>
      </p:sp>
      <p:sp>
        <p:nvSpPr>
          <p:cNvPr id="25" name="Text 23"/>
          <p:cNvSpPr/>
          <p:nvPr/>
        </p:nvSpPr>
        <p:spPr>
          <a:xfrm>
            <a:off x="502920" y="3749040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1A"/>
                </a:solidFill>
              </a:rPr>
              <a:t>Продвижение и инфоматериалы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26480" y="3849624"/>
            <a:ext cx="1645920" cy="182880"/>
          </a:xfrm>
          <a:prstGeom prst="rect">
            <a:avLst/>
          </a:prstGeom>
          <a:solidFill>
            <a:srgbClr val="E8F0E8"/>
          </a:solidFill>
          <a:ln/>
        </p:spPr>
      </p:sp>
      <p:sp>
        <p:nvSpPr>
          <p:cNvPr id="27" name="Shape 25"/>
          <p:cNvSpPr/>
          <p:nvPr/>
        </p:nvSpPr>
        <p:spPr>
          <a:xfrm>
            <a:off x="6126480" y="3849624"/>
            <a:ext cx="164592" cy="182880"/>
          </a:xfrm>
          <a:prstGeom prst="rect">
            <a:avLst/>
          </a:prstGeom>
          <a:solidFill>
            <a:srgbClr val="2D6A2D"/>
          </a:solidFill>
          <a:ln/>
        </p:spPr>
      </p:sp>
      <p:sp>
        <p:nvSpPr>
          <p:cNvPr id="28" name="Text 26"/>
          <p:cNvSpPr/>
          <p:nvPr/>
        </p:nvSpPr>
        <p:spPr>
          <a:xfrm>
            <a:off x="7863840" y="374904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2B1A"/>
                </a:solidFill>
              </a:rPr>
              <a:t>100 000 ₸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65760" y="4251960"/>
            <a:ext cx="8412480" cy="5029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502920" y="4315968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1A"/>
                </a:solidFill>
              </a:rPr>
              <a:t>Резерв / непредвиденные расходы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6126480" y="4416552"/>
            <a:ext cx="1645920" cy="182880"/>
          </a:xfrm>
          <a:prstGeom prst="rect">
            <a:avLst/>
          </a:prstGeom>
          <a:solidFill>
            <a:srgbClr val="E8F0E8"/>
          </a:solidFill>
          <a:ln/>
        </p:spPr>
      </p:sp>
      <p:sp>
        <p:nvSpPr>
          <p:cNvPr id="32" name="Shape 30"/>
          <p:cNvSpPr/>
          <p:nvPr/>
        </p:nvSpPr>
        <p:spPr>
          <a:xfrm>
            <a:off x="6126480" y="4416552"/>
            <a:ext cx="164592" cy="182880"/>
          </a:xfrm>
          <a:prstGeom prst="rect">
            <a:avLst/>
          </a:prstGeom>
          <a:solidFill>
            <a:srgbClr val="2D6A2D"/>
          </a:solidFill>
          <a:ln/>
        </p:spPr>
      </p:sp>
      <p:sp>
        <p:nvSpPr>
          <p:cNvPr id="33" name="Text 31"/>
          <p:cNvSpPr/>
          <p:nvPr/>
        </p:nvSpPr>
        <p:spPr>
          <a:xfrm>
            <a:off x="7863840" y="4315968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A2B1A"/>
                </a:solidFill>
              </a:rPr>
              <a:t>100 000 ₸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solidFill>
            <a:srgbClr val="1A2B1A"/>
          </a:solidFill>
          <a:ln/>
        </p:spPr>
      </p:sp>
      <p:sp>
        <p:nvSpPr>
          <p:cNvPr id="35" name="Text 33"/>
          <p:cNvSpPr/>
          <p:nvPr/>
        </p:nvSpPr>
        <p:spPr>
          <a:xfrm>
            <a:off x="502920" y="469087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ИТОГО: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858000" y="469087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5BAD5B"/>
                </a:solidFill>
              </a:rPr>
              <a:t>1 000 000 ₸</a:t>
            </a:r>
            <a:endParaRPr lang="en-US" sz="1300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95625A1-AA5E-443A-9509-37CAF6351E8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1060" y="18597"/>
            <a:ext cx="594360" cy="43935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34CE029-7A36-41B2-AF77-6FED6562F83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91587" y="97522"/>
            <a:ext cx="443753" cy="4115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A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2D6A2D"/>
                </a:solidFill>
              </a:rPr>
              <a:t>ОЖИДАЕМЫЕ РЕЗУЛЬТАТЫ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2B1A"/>
                </a:solidFill>
              </a:rPr>
              <a:t>К 1 октября 2026 года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1463040"/>
            <a:ext cx="1920240" cy="2560320"/>
          </a:xfrm>
          <a:prstGeom prst="rect">
            <a:avLst/>
          </a:prstGeom>
          <a:solidFill>
            <a:srgbClr val="1A2B1A"/>
          </a:solidFill>
          <a:ln/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" y="160020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2148840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BAD5B"/>
                </a:solidFill>
              </a:rPr>
              <a:t>20+ кг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365760" y="2724912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8DC98D"/>
                </a:solidFill>
              </a:rPr>
              <a:t>ПЭТ-пластика</a:t>
            </a:r>
            <a:endParaRPr lang="en-US" sz="11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8DC98D"/>
                </a:solidFill>
              </a:rPr>
              <a:t>извлечено из оборота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487168" y="1463040"/>
            <a:ext cx="1920240" cy="2560320"/>
          </a:xfrm>
          <a:prstGeom prst="rect">
            <a:avLst/>
          </a:prstGeom>
          <a:solidFill>
            <a:srgbClr val="1A2B1A"/>
          </a:solidFill>
          <a:ln/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8688" y="160020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487168" y="2148840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BAD5B"/>
                </a:solidFill>
              </a:rPr>
              <a:t>30+</a:t>
            </a:r>
            <a:endParaRPr lang="en-US" sz="3000" dirty="0"/>
          </a:p>
        </p:txBody>
      </p:sp>
      <p:sp>
        <p:nvSpPr>
          <p:cNvPr id="11" name="Text 7"/>
          <p:cNvSpPr/>
          <p:nvPr/>
        </p:nvSpPr>
        <p:spPr>
          <a:xfrm>
            <a:off x="2487168" y="2724912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8DC98D"/>
                </a:solidFill>
              </a:rPr>
              <a:t>изделий напечатано</a:t>
            </a:r>
            <a:endParaRPr lang="en-US" sz="11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8DC98D"/>
                </a:solidFill>
              </a:rPr>
              <a:t>и выдано гражданам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608576" y="1463040"/>
            <a:ext cx="1920240" cy="2560320"/>
          </a:xfrm>
          <a:prstGeom prst="rect">
            <a:avLst/>
          </a:prstGeom>
          <a:solidFill>
            <a:srgbClr val="1A2B1A"/>
          </a:solidFill>
          <a:ln/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0096" y="1600200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608576" y="2148840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BAD5B"/>
                </a:solidFill>
              </a:rPr>
              <a:t>100+</a:t>
            </a:r>
            <a:endParaRPr lang="en-US" sz="3000" dirty="0"/>
          </a:p>
        </p:txBody>
      </p:sp>
      <p:sp>
        <p:nvSpPr>
          <p:cNvPr id="15" name="Text 10"/>
          <p:cNvSpPr/>
          <p:nvPr/>
        </p:nvSpPr>
        <p:spPr>
          <a:xfrm>
            <a:off x="4608576" y="2724912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8DC98D"/>
                </a:solidFill>
              </a:rPr>
              <a:t>жителей Костаная</a:t>
            </a:r>
            <a:endParaRPr lang="en-US" sz="11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8DC98D"/>
                </a:solidFill>
              </a:rPr>
              <a:t>вовлечено в проект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6729984" y="1463040"/>
            <a:ext cx="1920240" cy="2560320"/>
          </a:xfrm>
          <a:prstGeom prst="rect">
            <a:avLst/>
          </a:prstGeom>
          <a:solidFill>
            <a:srgbClr val="1A2B1A"/>
          </a:solidFill>
          <a:ln/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1504" y="1600200"/>
            <a:ext cx="457200" cy="4572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729984" y="2148840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BAD5B"/>
                </a:solidFill>
              </a:rPr>
              <a:t>500+</a:t>
            </a:r>
            <a:endParaRPr lang="en-US" sz="3000" dirty="0"/>
          </a:p>
        </p:txBody>
      </p:sp>
      <p:sp>
        <p:nvSpPr>
          <p:cNvPr id="19" name="Text 13"/>
          <p:cNvSpPr/>
          <p:nvPr/>
        </p:nvSpPr>
        <p:spPr>
          <a:xfrm>
            <a:off x="6729984" y="2724912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8DC98D"/>
                </a:solidFill>
              </a:rPr>
              <a:t>бутылок не попало</a:t>
            </a:r>
            <a:endParaRPr lang="en-US" sz="11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8DC98D"/>
                </a:solidFill>
              </a:rPr>
              <a:t>на полигон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365760" y="4251960"/>
            <a:ext cx="8412480" cy="685800"/>
          </a:xfrm>
          <a:prstGeom prst="rect">
            <a:avLst/>
          </a:prstGeom>
          <a:solidFill>
            <a:srgbClr val="2D6A2D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Text 15"/>
          <p:cNvSpPr/>
          <p:nvPr/>
        </p:nvSpPr>
        <p:spPr>
          <a:xfrm>
            <a:off x="548640" y="4325112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🌐  В июне 2026 запускаем собственную онлайн-платформу — граждане смогут оставить заявку, загрузить 3D-модель и отследить статус заказа онлайн</a:t>
            </a:r>
            <a:endParaRPr lang="en-US" sz="12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54E918B-8CAF-4D77-AB94-48BD31F6258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1060" y="45720"/>
            <a:ext cx="594360" cy="43935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2F26958-880F-4E64-880A-6D364C21A52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91587" y="124645"/>
            <a:ext cx="443753" cy="4115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2D6A2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КОМАНДА ПРОЕКТА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681318" y="1371600"/>
            <a:ext cx="3657600" cy="3337560"/>
          </a:xfrm>
          <a:prstGeom prst="rect">
            <a:avLst/>
          </a:prstGeom>
          <a:solidFill>
            <a:srgbClr val="EAF4EA"/>
          </a:solidFill>
          <a:ln/>
          <a:effectLst>
            <a:outerShdw blurRad="1270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011680" y="1458199"/>
            <a:ext cx="1154654" cy="1143492"/>
          </a:xfrm>
          <a:prstGeom prst="ellipse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/>
        </p:spPr>
      </p:sp>
      <p:sp>
        <p:nvSpPr>
          <p:cNvPr id="6" name="Text 4"/>
          <p:cNvSpPr/>
          <p:nvPr/>
        </p:nvSpPr>
        <p:spPr>
          <a:xfrm>
            <a:off x="2103120" y="1664208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06419" y="2578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2B1A"/>
                </a:solidFill>
              </a:rPr>
              <a:t>Фоминов Владимир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6217" y="285216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D6A2D"/>
                </a:solidFill>
              </a:rPr>
              <a:t>Руководитель проекта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1318" y="308565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IT-</a:t>
            </a:r>
            <a:r>
              <a:rPr lang="en-US" sz="1000" dirty="0" err="1">
                <a:solidFill>
                  <a:srgbClr val="64748B"/>
                </a:solidFill>
              </a:rPr>
              <a:t>отдел</a:t>
            </a:r>
            <a:r>
              <a:rPr lang="en-US" sz="1000" dirty="0">
                <a:solidFill>
                  <a:srgbClr val="64748B"/>
                </a:solidFill>
              </a:rPr>
              <a:t> </a:t>
            </a:r>
            <a:r>
              <a:rPr lang="en-US" sz="1000" dirty="0" err="1">
                <a:solidFill>
                  <a:srgbClr val="64748B"/>
                </a:solidFill>
              </a:rPr>
              <a:t>НИИ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960120" y="340744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2D"/>
                </a:solidFill>
              </a:rPr>
              <a:t>• </a:t>
            </a:r>
            <a:r>
              <a:rPr lang="en-US" sz="1000" dirty="0">
                <a:solidFill>
                  <a:srgbClr val="1A2B1A"/>
                </a:solidFill>
              </a:rPr>
              <a:t>Координация всей работы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960120" y="3699017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2D"/>
                </a:solidFill>
              </a:rPr>
              <a:t>• </a:t>
            </a:r>
            <a:r>
              <a:rPr lang="en-US" sz="1000" dirty="0">
                <a:solidFill>
                  <a:srgbClr val="1A2B1A"/>
                </a:solidFill>
              </a:rPr>
              <a:t>Взаимодействие с участниками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960120" y="399301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2D"/>
                </a:solidFill>
              </a:rPr>
              <a:t>• </a:t>
            </a:r>
            <a:r>
              <a:rPr lang="en-US" sz="1000" dirty="0">
                <a:solidFill>
                  <a:srgbClr val="1A2B1A"/>
                </a:solidFill>
              </a:rPr>
              <a:t>Отчётность по гранту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960120" y="427024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2D"/>
                </a:solidFill>
              </a:rPr>
              <a:t>• </a:t>
            </a:r>
            <a:r>
              <a:rPr lang="en-US" sz="1000" dirty="0">
                <a:solidFill>
                  <a:srgbClr val="1A2B1A"/>
                </a:solidFill>
              </a:rPr>
              <a:t>Разработка онлайн-платформы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846320" y="1348740"/>
            <a:ext cx="3657600" cy="3337560"/>
          </a:xfrm>
          <a:prstGeom prst="rect">
            <a:avLst/>
          </a:prstGeom>
          <a:solidFill>
            <a:srgbClr val="EAF4EA"/>
          </a:solidFill>
          <a:ln/>
          <a:effectLst>
            <a:outerShdw blurRad="1270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22893" y="1453650"/>
            <a:ext cx="1228165" cy="1143492"/>
          </a:xfrm>
          <a:prstGeom prst="ellipse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/>
        </p:spPr>
      </p:sp>
      <p:sp>
        <p:nvSpPr>
          <p:cNvPr id="16" name="Text 14"/>
          <p:cNvSpPr/>
          <p:nvPr/>
        </p:nvSpPr>
        <p:spPr>
          <a:xfrm>
            <a:off x="6217920" y="1664208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846320" y="257860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2B1A"/>
                </a:solidFill>
              </a:rPr>
              <a:t>Туралин Ержан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846320" y="28803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D6A2D"/>
                </a:solidFill>
              </a:rPr>
              <a:t>Технический специалист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0" y="311646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IT-отдел НИИ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074920" y="3386149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2D"/>
                </a:solidFill>
              </a:rPr>
              <a:t>• </a:t>
            </a:r>
            <a:r>
              <a:rPr lang="en-US" sz="1000" dirty="0">
                <a:solidFill>
                  <a:srgbClr val="1A2B1A"/>
                </a:solidFill>
              </a:rPr>
              <a:t>Настройка экструдера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074920" y="3656143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2D"/>
                </a:solidFill>
              </a:rPr>
              <a:t>• </a:t>
            </a:r>
            <a:r>
              <a:rPr lang="en-US" sz="1000" dirty="0">
                <a:solidFill>
                  <a:srgbClr val="1A2B1A"/>
                </a:solidFill>
              </a:rPr>
              <a:t>Контроль качества нити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074920" y="3967241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2D"/>
                </a:solidFill>
              </a:rPr>
              <a:t>• </a:t>
            </a:r>
            <a:r>
              <a:rPr lang="en-US" sz="1000" dirty="0">
                <a:solidFill>
                  <a:srgbClr val="1A2B1A"/>
                </a:solidFill>
              </a:rPr>
              <a:t>Обслуживание оборудования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074920" y="4249046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6A2D"/>
                </a:solidFill>
              </a:rPr>
              <a:t>• </a:t>
            </a:r>
            <a:r>
              <a:rPr lang="en-US" sz="1000" dirty="0">
                <a:solidFill>
                  <a:srgbClr val="1A2B1A"/>
                </a:solidFill>
              </a:rPr>
              <a:t>Поддержка граждан при сдаче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0" y="4617720"/>
            <a:ext cx="9144000" cy="525780"/>
          </a:xfrm>
          <a:prstGeom prst="rect">
            <a:avLst/>
          </a:prstGeom>
          <a:solidFill>
            <a:srgbClr val="1A2B1A"/>
          </a:solidFill>
          <a:ln/>
        </p:spPr>
      </p:sp>
      <p:sp>
        <p:nvSpPr>
          <p:cNvPr id="26" name="Text 23"/>
          <p:cNvSpPr/>
          <p:nvPr/>
        </p:nvSpPr>
        <p:spPr>
          <a:xfrm>
            <a:off x="457200" y="468172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📍  </a:t>
            </a:r>
            <a:r>
              <a:rPr lang="ru-RU" sz="1000" dirty="0">
                <a:solidFill>
                  <a:srgbClr val="FFFFFF"/>
                </a:solidFill>
              </a:rPr>
              <a:t>Участок прототипирования и цифровых моделей НИИ инновационных технологий КРУ имени Ахмет </a:t>
            </a:r>
            <a:r>
              <a:rPr lang="kk-KZ" sz="1000" dirty="0">
                <a:solidFill>
                  <a:srgbClr val="FFFFFF"/>
                </a:solidFill>
              </a:rPr>
              <a:t>Байтұрсынұлы</a:t>
            </a:r>
            <a:r>
              <a:rPr lang="ru-RU" sz="1000" dirty="0">
                <a:solidFill>
                  <a:srgbClr val="FFFFFF"/>
                </a:solidFill>
              </a:rPr>
              <a:t>,</a:t>
            </a:r>
            <a:r>
              <a:rPr lang="en-US" sz="1000" dirty="0">
                <a:solidFill>
                  <a:srgbClr val="FFFFFF"/>
                </a:solidFill>
              </a:rPr>
              <a:t>· г. </a:t>
            </a:r>
            <a:r>
              <a:rPr lang="en-US" sz="1000" dirty="0" err="1">
                <a:solidFill>
                  <a:srgbClr val="FFFFFF"/>
                </a:solidFill>
              </a:rPr>
              <a:t>Костанай</a:t>
            </a:r>
            <a:endParaRPr lang="ru-RU" sz="1000" dirty="0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 · оборудование установлено и готово к работе</a:t>
            </a:r>
            <a:endParaRPr lang="en-US" sz="1000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BF7FE49-8484-4271-8A88-3C20AF4CBD4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6129" y="50072"/>
            <a:ext cx="594360" cy="43935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2FC6BDA-19A8-4F89-B9AC-729EA2631F07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7986656" y="128997"/>
            <a:ext cx="443753" cy="4115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633</Words>
  <Application>Microsoft Office PowerPoint</Application>
  <PresentationFormat>Экран (16:9)</PresentationFormat>
  <Paragraphs>163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ПластЛаб — переработка пластика</dc:title>
  <dc:subject>PptxGenJS Presentation</dc:subject>
  <dc:creator>PptxGenJS</dc:creator>
  <cp:lastModifiedBy>Пользователь</cp:lastModifiedBy>
  <cp:revision>7</cp:revision>
  <dcterms:created xsi:type="dcterms:W3CDTF">2026-05-25T10:48:17Z</dcterms:created>
  <dcterms:modified xsi:type="dcterms:W3CDTF">2026-06-07T20:14:19Z</dcterms:modified>
</cp:coreProperties>
</file>