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94"/>
    <p:restoredTop sz="94610"/>
  </p:normalViewPr>
  <p:slideViewPr>
    <p:cSldViewPr snapToGrid="0" snapToObjects="1">
      <p:cViewPr varScale="1">
        <p:scale>
          <a:sx n="131" d="100"/>
          <a:sy n="131" d="100"/>
        </p:scale>
        <p:origin x="176" y="8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Use of funds</c:v>
                </c:pt>
              </c:strCache>
            </c:strRef>
          </c:tx>
          <c:spPr>
            <a:solidFill>
              <a:schemeClr val="accent1"/>
            </a:solidFill>
            <a:ln w="9525" cap="flat">
              <a:solidFill>
                <a:srgbClr val="F9F9F9"/>
              </a:solidFill>
              <a:prstDash val="solid"/>
              <a:round/>
            </a:ln>
            <a:effectLst/>
          </c:spPr>
          <c:dPt>
            <c:idx val="0"/>
            <c:bubble3D val="0"/>
            <c:spPr>
              <a:solidFill>
                <a:srgbClr val="E8A33B"/>
              </a:solidFill>
              <a:ln w="25400" cap="flat">
                <a:solidFill>
                  <a:srgbClr val="0B1322"/>
                </a:solidFill>
                <a:prstDash val="solid"/>
                <a:round/>
              </a:ln>
              <a:effectLst/>
            </c:spPr>
            <c:extLst>
              <c:ext xmlns:c16="http://schemas.microsoft.com/office/drawing/2014/chart" uri="{C3380CC4-5D6E-409C-BE32-E72D297353CC}">
                <c16:uniqueId val="{00000001-DE55-9347-8F74-48A7E6BB0F41}"/>
              </c:ext>
            </c:extLst>
          </c:dPt>
          <c:dPt>
            <c:idx val="1"/>
            <c:bubble3D val="0"/>
            <c:spPr>
              <a:solidFill>
                <a:srgbClr val="53C8E0"/>
              </a:solidFill>
              <a:ln w="25400" cap="flat">
                <a:solidFill>
                  <a:srgbClr val="0B1322"/>
                </a:solidFill>
                <a:prstDash val="solid"/>
                <a:round/>
              </a:ln>
              <a:effectLst/>
            </c:spPr>
            <c:extLst>
              <c:ext xmlns:c16="http://schemas.microsoft.com/office/drawing/2014/chart" uri="{C3380CC4-5D6E-409C-BE32-E72D297353CC}">
                <c16:uniqueId val="{00000003-DE55-9347-8F74-48A7E6BB0F41}"/>
              </c:ext>
            </c:extLst>
          </c:dPt>
          <c:dPt>
            <c:idx val="2"/>
            <c:bubble3D val="0"/>
            <c:spPr>
              <a:solidFill>
                <a:srgbClr val="8C6FE6"/>
              </a:solidFill>
              <a:ln w="25400" cap="flat">
                <a:solidFill>
                  <a:srgbClr val="0B1322"/>
                </a:solidFill>
                <a:prstDash val="solid"/>
                <a:round/>
              </a:ln>
              <a:effectLst/>
            </c:spPr>
            <c:extLst>
              <c:ext xmlns:c16="http://schemas.microsoft.com/office/drawing/2014/chart" uri="{C3380CC4-5D6E-409C-BE32-E72D297353CC}">
                <c16:uniqueId val="{00000005-DE55-9347-8F74-48A7E6BB0F41}"/>
              </c:ext>
            </c:extLst>
          </c:dPt>
          <c:dPt>
            <c:idx val="3"/>
            <c:bubble3D val="0"/>
            <c:spPr>
              <a:solidFill>
                <a:srgbClr val="3E7BC4"/>
              </a:solidFill>
              <a:ln w="25400" cap="flat">
                <a:solidFill>
                  <a:srgbClr val="0B1322"/>
                </a:solidFill>
                <a:prstDash val="solid"/>
                <a:round/>
              </a:ln>
              <a:effectLst/>
            </c:spPr>
            <c:extLst>
              <c:ext xmlns:c16="http://schemas.microsoft.com/office/drawing/2014/chart" uri="{C3380CC4-5D6E-409C-BE32-E72D297353CC}">
                <c16:uniqueId val="{00000007-DE55-9347-8F74-48A7E6BB0F41}"/>
              </c:ext>
            </c:extLst>
          </c:dPt>
          <c:dPt>
            <c:idx val="4"/>
            <c:bubble3D val="0"/>
            <c:spPr>
              <a:solidFill>
                <a:srgbClr val="5C6B85"/>
              </a:solidFill>
              <a:ln w="25400" cap="flat">
                <a:solidFill>
                  <a:srgbClr val="0B1322"/>
                </a:solidFill>
                <a:prstDash val="solid"/>
                <a:round/>
              </a:ln>
              <a:effectLst/>
            </c:spPr>
            <c:extLst>
              <c:ext xmlns:c16="http://schemas.microsoft.com/office/drawing/2014/chart" uri="{C3380CC4-5D6E-409C-BE32-E72D297353CC}">
                <c16:uniqueId val="{00000009-DE55-9347-8F74-48A7E6BB0F41}"/>
              </c:ext>
            </c:extLst>
          </c:dPt>
          <c:cat>
            <c:strRef>
              <c:f>Sheet1!$A$2:$A$6</c:f>
              <c:strCache>
                <c:ptCount val="5"/>
                <c:pt idx="0">
                  <c:v>Content creation &amp; review</c:v>
                </c:pt>
                <c:pt idx="1">
                  <c:v>Platform development</c:v>
                </c:pt>
                <c:pt idx="2">
                  <c:v>Pilot</c:v>
                </c:pt>
                <c:pt idx="3">
                  <c:v>Technology &amp; setup</c:v>
                </c:pt>
                <c:pt idx="4">
                  <c:v>Contingency</c:v>
                </c:pt>
              </c:strCache>
            </c:strRef>
          </c:cat>
          <c:val>
            <c:numRef>
              <c:f>Sheet1!$B$2:$B$6</c:f>
              <c:numCache>
                <c:formatCode>General</c:formatCode>
                <c:ptCount val="5"/>
                <c:pt idx="0">
                  <c:v>35</c:v>
                </c:pt>
                <c:pt idx="1">
                  <c:v>30</c:v>
                </c:pt>
                <c:pt idx="2">
                  <c:v>20</c:v>
                </c:pt>
                <c:pt idx="3">
                  <c:v>10</c:v>
                </c:pt>
                <c:pt idx="4">
                  <c:v>5</c:v>
                </c:pt>
              </c:numCache>
            </c:numRef>
          </c:val>
          <c:extLst>
            <c:ext xmlns:c16="http://schemas.microsoft.com/office/drawing/2014/chart" uri="{C3380CC4-5D6E-409C-BE32-E72D297353CC}">
              <c16:uniqueId val="{0000000A-DE55-9347-8F74-48A7E6BB0F41}"/>
            </c:ext>
          </c:extLst>
        </c:ser>
        <c:dLbls>
          <c:showLegendKey val="0"/>
          <c:showVal val="0"/>
          <c:showCatName val="0"/>
          <c:showSerName val="0"/>
          <c:showPercent val="0"/>
          <c:showBubbleSize val="0"/>
          <c:showLeaderLines val="0"/>
        </c:dLbls>
        <c:firstSliceAng val="0"/>
        <c:holeSize val="62"/>
      </c:doughnutChart>
      <c:spPr>
        <a:solidFill>
          <a:srgbClr val="0B1322"/>
        </a:solidFill>
        <a:ln>
          <a:noFill/>
        </a:ln>
        <a:effectLst/>
      </c:spPr>
    </c:plotArea>
    <c:plotVisOnly val="1"/>
    <c:dispBlanksAs val="span"/>
    <c:showDLblsOverMax val="1"/>
  </c:chart>
  <c:spPr>
    <a:solidFill>
      <a:srgbClr val="0B1322"/>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306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one-liner. KazStory turns Kazakh history into something students explore on a living map. Three facts up front: the prototype already works, NU historians are on board, and we are raising 3 million tenge to run the first pilot.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Deliberately staged: nothing scales until the pilot produces evidence. First revenue lands in months 18–24, led by institutions that can move fast — universities and private schools.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execution question, answered: the founder has already taken one venture from idea to a US-registered organization with elite clinical partners, real funding, and thousands reached — and the KazStory prototype is his second shipped product.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nominal endorsements — the faculty produce and validate content through a repeatable pipeline. The quote is on record from Dr. Scarborough.</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use of funds: content-weighted by design, because content is both the product and the moat. End by inviting them into the live demo.</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it as a delivery gap, not a knowledge gap. Kazakhstan's scholarship is strong; the formats are not. Geography and chronology are the two things text can't teach.</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core mechanic: history becomes spatial and visual. Everything else — figures, cities, culture, gamification — hangs off the map.</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biggest de-risking fact: the product exists. Offer a live demo — the timeline scrub gets the strongest reaction.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moat is the combination: a generic edtech app can add a quiz, but it cannot easily acquire scholar-authored Kazakh-history content or a real interactive historical map.</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alternative is strong on one axis. Textbooks are accurate but static. Wikipedia is broad and multilingual but unstructured. Quiz apps are engaging but content-agnostic. Only KazStory holds the full column.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deliberately conservative: the 7,000-school figure is the long-term market, and the wedge is one pilot of about 300 students. NU is the target site and in discussion — not yet confirmed; if it falls through, we run the same pilot with a comparable institution.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 tier keeps the mission and the funnel; the interactive map is a paid feature. Early revenue comes from universities, private schools, and individuals — not from government procurement, which we treat as upside on a multi-year clock.</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Social Impact application: the free tier plus digital delivery is the equity mechanism, and the long-term effect is cultural — a public resource for how a country understands its own past.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322"/>
        </a:solidFill>
        <a:effectLst/>
      </p:bgPr>
    </p:bg>
    <p:spTree>
      <p:nvGrpSpPr>
        <p:cNvPr id="1" name=""/>
        <p:cNvGrpSpPr/>
        <p:nvPr/>
      </p:nvGrpSpPr>
      <p:grpSpPr>
        <a:xfrm>
          <a:off x="0" y="0"/>
          <a:ext cx="0" cy="0"/>
          <a:chOff x="0" y="0"/>
          <a:chExt cx="0" cy="0"/>
        </a:xfrm>
      </p:grpSpPr>
      <p:pic>
        <p:nvPicPr>
          <p:cNvPr id="2" name="Image 0" descr="assets/coverband.png"/>
          <p:cNvPicPr>
            <a:picLocks noChangeAspect="1"/>
          </p:cNvPicPr>
          <p:nvPr/>
        </p:nvPicPr>
        <p:blipFill>
          <a:blip r:embed="rId3">
            <a:alphaModFix amt="62000"/>
          </a:blip>
          <a:stretch>
            <a:fillRect/>
          </a:stretch>
        </p:blipFill>
        <p:spPr>
          <a:xfrm>
            <a:off x="0" y="3154680"/>
            <a:ext cx="9144000" cy="1993392"/>
          </a:xfrm>
          <a:prstGeom prst="rect">
            <a:avLst/>
          </a:prstGeom>
        </p:spPr>
      </p:pic>
      <p:sp>
        <p:nvSpPr>
          <p:cNvPr id="3" name="Shape 0"/>
          <p:cNvSpPr/>
          <p:nvPr/>
        </p:nvSpPr>
        <p:spPr>
          <a:xfrm>
            <a:off x="0" y="3154680"/>
            <a:ext cx="9144000" cy="1993392"/>
          </a:xfrm>
          <a:prstGeom prst="rect">
            <a:avLst/>
          </a:prstGeom>
          <a:solidFill>
            <a:srgbClr val="0B1322">
              <a:alpha val="45000"/>
            </a:srgbClr>
          </a:solidFill>
          <a:ln/>
        </p:spPr>
        <p:txBody>
          <a:bodyPr/>
          <a:lstStyle/>
          <a:p>
            <a:endParaRPr lang="en-US"/>
          </a:p>
        </p:txBody>
      </p:sp>
      <p:sp>
        <p:nvSpPr>
          <p:cNvPr id="4" name="Shape 1"/>
          <p:cNvSpPr/>
          <p:nvPr/>
        </p:nvSpPr>
        <p:spPr>
          <a:xfrm>
            <a:off x="4224528" y="457200"/>
            <a:ext cx="694944" cy="694944"/>
          </a:xfrm>
          <a:prstGeom prst="ellipse">
            <a:avLst/>
          </a:prstGeom>
          <a:solidFill>
            <a:srgbClr val="1C2A45"/>
          </a:solidFill>
          <a:ln w="12700">
            <a:solidFill>
              <a:srgbClr val="2A3A58"/>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4405213" y="637885"/>
            <a:ext cx="333573" cy="333573"/>
          </a:xfrm>
          <a:prstGeom prst="rect">
            <a:avLst/>
          </a:prstGeom>
        </p:spPr>
      </p:pic>
      <p:sp>
        <p:nvSpPr>
          <p:cNvPr id="6" name="Text 2"/>
          <p:cNvSpPr/>
          <p:nvPr/>
        </p:nvSpPr>
        <p:spPr>
          <a:xfrm>
            <a:off x="0" y="1243584"/>
            <a:ext cx="9144000" cy="365760"/>
          </a:xfrm>
          <a:prstGeom prst="rect">
            <a:avLst/>
          </a:prstGeom>
          <a:noFill/>
          <a:ln/>
        </p:spPr>
        <p:txBody>
          <a:bodyPr wrap="square" rtlCol="0" anchor="ctr"/>
          <a:lstStyle/>
          <a:p>
            <a:pPr marL="0" indent="0" algn="ctr">
              <a:buNone/>
            </a:pPr>
            <a:r>
              <a:rPr lang="en-US" sz="1500" b="1" kern="0" spc="900" dirty="0">
                <a:solidFill>
                  <a:srgbClr val="E8A33B"/>
                </a:solidFill>
                <a:latin typeface="Calibri" pitchFamily="34" charset="0"/>
                <a:ea typeface="Calibri" pitchFamily="34" charset="-122"/>
                <a:cs typeface="Calibri" pitchFamily="34" charset="-120"/>
              </a:rPr>
              <a:t>KAZSTORY</a:t>
            </a:r>
            <a:endParaRPr lang="en-US" sz="1500" dirty="0"/>
          </a:p>
        </p:txBody>
      </p:sp>
      <p:sp>
        <p:nvSpPr>
          <p:cNvPr id="7" name="Text 3"/>
          <p:cNvSpPr/>
          <p:nvPr/>
        </p:nvSpPr>
        <p:spPr>
          <a:xfrm>
            <a:off x="548640" y="1627632"/>
            <a:ext cx="8046720" cy="868680"/>
          </a:xfrm>
          <a:prstGeom prst="rect">
            <a:avLst/>
          </a:prstGeom>
          <a:noFill/>
          <a:ln/>
        </p:spPr>
        <p:txBody>
          <a:bodyPr wrap="square" rtlCol="0" anchor="ctr"/>
          <a:lstStyle/>
          <a:p>
            <a:pPr marL="0" indent="0" algn="ctr">
              <a:buNone/>
            </a:pPr>
            <a:r>
              <a:rPr lang="en-US" sz="3300" b="1" dirty="0">
                <a:solidFill>
                  <a:srgbClr val="FFFFFF"/>
                </a:solidFill>
                <a:latin typeface="Cambria" pitchFamily="34" charset="0"/>
                <a:ea typeface="Cambria" pitchFamily="34" charset="-122"/>
                <a:cs typeface="Cambria" pitchFamily="34" charset="-120"/>
              </a:rPr>
              <a:t>Kazakhstan’s history, explored — not memorized.</a:t>
            </a:r>
            <a:endParaRPr lang="en-US" sz="3300" dirty="0"/>
          </a:p>
        </p:txBody>
      </p:sp>
      <p:sp>
        <p:nvSpPr>
          <p:cNvPr id="8" name="Text 4"/>
          <p:cNvSpPr/>
          <p:nvPr/>
        </p:nvSpPr>
        <p:spPr>
          <a:xfrm>
            <a:off x="1371600" y="2542032"/>
            <a:ext cx="6400800" cy="502920"/>
          </a:xfrm>
          <a:prstGeom prst="rect">
            <a:avLst/>
          </a:prstGeom>
          <a:noFill/>
          <a:ln/>
        </p:spPr>
        <p:txBody>
          <a:bodyPr wrap="square" rtlCol="0" anchor="ctr"/>
          <a:lstStyle/>
          <a:p>
            <a:pPr marL="0" indent="0" algn="ctr">
              <a:buNone/>
            </a:pPr>
            <a:r>
              <a:rPr lang="en-US" sz="1400" dirty="0">
                <a:solidFill>
                  <a:srgbClr val="C2CEE0"/>
                </a:solidFill>
                <a:latin typeface="Calibri" pitchFamily="34" charset="0"/>
                <a:ea typeface="Calibri" pitchFamily="34" charset="-122"/>
                <a:cs typeface="Calibri" pitchFamily="34" charset="-120"/>
              </a:rPr>
              <a:t>An interactive, map-based learning platform built with historians at Nazarbayev University.</a:t>
            </a:r>
            <a:endParaRPr lang="en-US" sz="1400" dirty="0"/>
          </a:p>
        </p:txBody>
      </p:sp>
      <p:sp>
        <p:nvSpPr>
          <p:cNvPr id="9" name="Shape 5"/>
          <p:cNvSpPr/>
          <p:nvPr/>
        </p:nvSpPr>
        <p:spPr>
          <a:xfrm>
            <a:off x="1234440" y="4480560"/>
            <a:ext cx="2103120" cy="365760"/>
          </a:xfrm>
          <a:prstGeom prst="roundRect">
            <a:avLst>
              <a:gd name="adj" fmla="val 50000"/>
            </a:avLst>
          </a:prstGeom>
          <a:solidFill>
            <a:srgbClr val="1C2A45"/>
          </a:solidFill>
          <a:ln w="12700">
            <a:solidFill>
              <a:srgbClr val="53C8E0"/>
            </a:solidFill>
            <a:prstDash val="solid"/>
          </a:ln>
        </p:spPr>
        <p:txBody>
          <a:bodyPr/>
          <a:lstStyle/>
          <a:p>
            <a:endParaRPr lang="en-US"/>
          </a:p>
        </p:txBody>
      </p:sp>
      <p:sp>
        <p:nvSpPr>
          <p:cNvPr id="10" name="Text 6"/>
          <p:cNvSpPr/>
          <p:nvPr/>
        </p:nvSpPr>
        <p:spPr>
          <a:xfrm>
            <a:off x="1234440" y="4480560"/>
            <a:ext cx="2103120" cy="365760"/>
          </a:xfrm>
          <a:prstGeom prst="rect">
            <a:avLst/>
          </a:prstGeom>
          <a:noFill/>
          <a:ln/>
        </p:spPr>
        <p:txBody>
          <a:bodyPr wrap="square" lIns="0" tIns="0" rIns="0" bIns="0" rtlCol="0" anchor="ctr"/>
          <a:lstStyle/>
          <a:p>
            <a:pPr marL="0" indent="0" algn="ctr">
              <a:buNone/>
            </a:pPr>
            <a:r>
              <a:rPr lang="en-US" sz="1050" b="1" dirty="0">
                <a:solidFill>
                  <a:srgbClr val="53C8E0"/>
                </a:solidFill>
                <a:latin typeface="Calibri" pitchFamily="34" charset="0"/>
                <a:ea typeface="Calibri" pitchFamily="34" charset="-122"/>
                <a:cs typeface="Calibri" pitchFamily="34" charset="-120"/>
              </a:rPr>
              <a:t>Working </a:t>
            </a:r>
            <a:r>
              <a:rPr lang="en-US" sz="1050" b="1">
                <a:solidFill>
                  <a:srgbClr val="53C8E0"/>
                </a:solidFill>
                <a:latin typeface="Calibri" pitchFamily="34" charset="0"/>
                <a:ea typeface="Calibri" pitchFamily="34" charset="-122"/>
                <a:cs typeface="Calibri" pitchFamily="34" charset="-120"/>
              </a:rPr>
              <a:t>prototype </a:t>
            </a:r>
            <a:endParaRPr lang="en-US" sz="1050" dirty="0"/>
          </a:p>
        </p:txBody>
      </p:sp>
      <p:sp>
        <p:nvSpPr>
          <p:cNvPr id="11" name="Shape 7"/>
          <p:cNvSpPr/>
          <p:nvPr/>
        </p:nvSpPr>
        <p:spPr>
          <a:xfrm>
            <a:off x="3520440" y="4480560"/>
            <a:ext cx="2103120" cy="365760"/>
          </a:xfrm>
          <a:prstGeom prst="roundRect">
            <a:avLst>
              <a:gd name="adj" fmla="val 50000"/>
            </a:avLst>
          </a:prstGeom>
          <a:solidFill>
            <a:srgbClr val="1C2A45"/>
          </a:solidFill>
          <a:ln w="12700">
            <a:solidFill>
              <a:srgbClr val="53C8E0"/>
            </a:solidFill>
            <a:prstDash val="solid"/>
          </a:ln>
        </p:spPr>
        <p:txBody>
          <a:bodyPr/>
          <a:lstStyle/>
          <a:p>
            <a:endParaRPr lang="en-US"/>
          </a:p>
        </p:txBody>
      </p:sp>
      <p:sp>
        <p:nvSpPr>
          <p:cNvPr id="12" name="Text 8"/>
          <p:cNvSpPr/>
          <p:nvPr/>
        </p:nvSpPr>
        <p:spPr>
          <a:xfrm>
            <a:off x="3520440" y="4480560"/>
            <a:ext cx="2103120" cy="365760"/>
          </a:xfrm>
          <a:prstGeom prst="rect">
            <a:avLst/>
          </a:prstGeom>
          <a:noFill/>
          <a:ln/>
        </p:spPr>
        <p:txBody>
          <a:bodyPr wrap="square" lIns="0" tIns="0" rIns="0" bIns="0" rtlCol="0" anchor="ctr"/>
          <a:lstStyle/>
          <a:p>
            <a:pPr marL="0" indent="0" algn="ctr">
              <a:buNone/>
            </a:pPr>
            <a:r>
              <a:rPr lang="en-US" sz="1050" b="1" dirty="0">
                <a:solidFill>
                  <a:srgbClr val="53C8E0"/>
                </a:solidFill>
                <a:latin typeface="Calibri" pitchFamily="34" charset="0"/>
                <a:ea typeface="Calibri" pitchFamily="34" charset="-122"/>
                <a:cs typeface="Calibri" pitchFamily="34" charset="-120"/>
              </a:rPr>
              <a:t>NU faculty advisors</a:t>
            </a:r>
            <a:endParaRPr lang="en-US" sz="1050" dirty="0"/>
          </a:p>
        </p:txBody>
      </p:sp>
      <p:sp>
        <p:nvSpPr>
          <p:cNvPr id="13" name="Shape 9"/>
          <p:cNvSpPr/>
          <p:nvPr/>
        </p:nvSpPr>
        <p:spPr>
          <a:xfrm>
            <a:off x="5806440" y="4480560"/>
            <a:ext cx="2103120" cy="365760"/>
          </a:xfrm>
          <a:prstGeom prst="roundRect">
            <a:avLst>
              <a:gd name="adj" fmla="val 50000"/>
            </a:avLst>
          </a:prstGeom>
          <a:solidFill>
            <a:srgbClr val="1C2A45"/>
          </a:solidFill>
          <a:ln w="12700">
            <a:solidFill>
              <a:srgbClr val="E8A33B"/>
            </a:solidFill>
            <a:prstDash val="solid"/>
          </a:ln>
        </p:spPr>
        <p:txBody>
          <a:bodyPr/>
          <a:lstStyle/>
          <a:p>
            <a:endParaRPr lang="en-US"/>
          </a:p>
        </p:txBody>
      </p:sp>
      <p:sp>
        <p:nvSpPr>
          <p:cNvPr id="14" name="Text 10"/>
          <p:cNvSpPr/>
          <p:nvPr/>
        </p:nvSpPr>
        <p:spPr>
          <a:xfrm>
            <a:off x="5806440" y="4480560"/>
            <a:ext cx="2103120" cy="365760"/>
          </a:xfrm>
          <a:prstGeom prst="rect">
            <a:avLst/>
          </a:prstGeom>
          <a:noFill/>
          <a:ln/>
        </p:spPr>
        <p:txBody>
          <a:bodyPr wrap="square" lIns="0" tIns="0" rIns="0" bIns="0" rtlCol="0" anchor="ctr"/>
          <a:lstStyle/>
          <a:p>
            <a:pPr marL="0" indent="0" algn="ctr">
              <a:buNone/>
            </a:pPr>
            <a:r>
              <a:rPr lang="en-US" sz="1050" b="1" dirty="0">
                <a:solidFill>
                  <a:srgbClr val="E8A33B"/>
                </a:solidFill>
                <a:latin typeface="Calibri" pitchFamily="34" charset="0"/>
                <a:ea typeface="Calibri" pitchFamily="34" charset="-122"/>
                <a:cs typeface="Calibri" pitchFamily="34" charset="-120"/>
              </a:rPr>
              <a:t>Seeking ₸3,000,000</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ROADMAP · 24 MONTHS</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Prove value first. Then earn the right to scale.</a:t>
            </a:r>
            <a:endParaRPr lang="en-US" sz="3000" dirty="0"/>
          </a:p>
        </p:txBody>
      </p:sp>
      <p:sp>
        <p:nvSpPr>
          <p:cNvPr id="4" name="Shape 2"/>
          <p:cNvSpPr/>
          <p:nvPr/>
        </p:nvSpPr>
        <p:spPr>
          <a:xfrm>
            <a:off x="731520" y="1920240"/>
            <a:ext cx="7680960" cy="0"/>
          </a:xfrm>
          <a:prstGeom prst="line">
            <a:avLst/>
          </a:prstGeom>
          <a:noFill/>
          <a:ln w="25400">
            <a:solidFill>
              <a:srgbClr val="2A3A58"/>
            </a:solidFill>
            <a:prstDash val="solid"/>
          </a:ln>
        </p:spPr>
        <p:txBody>
          <a:bodyPr/>
          <a:lstStyle/>
          <a:p>
            <a:endParaRPr lang="en-US"/>
          </a:p>
        </p:txBody>
      </p:sp>
      <p:sp>
        <p:nvSpPr>
          <p:cNvPr id="5" name="Shape 3"/>
          <p:cNvSpPr/>
          <p:nvPr/>
        </p:nvSpPr>
        <p:spPr>
          <a:xfrm>
            <a:off x="1389888" y="1837944"/>
            <a:ext cx="164592" cy="164592"/>
          </a:xfrm>
          <a:prstGeom prst="ellipse">
            <a:avLst/>
          </a:prstGeom>
          <a:solidFill>
            <a:srgbClr val="E8A33B"/>
          </a:solidFill>
          <a:ln w="25400">
            <a:solidFill>
              <a:srgbClr val="0B1322"/>
            </a:solidFill>
            <a:prstDash val="solid"/>
          </a:ln>
        </p:spPr>
        <p:txBody>
          <a:bodyPr/>
          <a:lstStyle/>
          <a:p>
            <a:endParaRPr lang="en-US"/>
          </a:p>
        </p:txBody>
      </p:sp>
      <p:sp>
        <p:nvSpPr>
          <p:cNvPr id="6" name="Shape 4"/>
          <p:cNvSpPr/>
          <p:nvPr/>
        </p:nvSpPr>
        <p:spPr>
          <a:xfrm>
            <a:off x="502920" y="2240280"/>
            <a:ext cx="1938528" cy="2240280"/>
          </a:xfrm>
          <a:prstGeom prst="roundRect">
            <a:avLst>
              <a:gd name="adj" fmla="val 4245"/>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7" name="Text 5"/>
          <p:cNvSpPr/>
          <p:nvPr/>
        </p:nvSpPr>
        <p:spPr>
          <a:xfrm>
            <a:off x="649224" y="2377440"/>
            <a:ext cx="1645920" cy="237744"/>
          </a:xfrm>
          <a:prstGeom prst="rect">
            <a:avLst/>
          </a:prstGeom>
          <a:noFill/>
          <a:ln/>
        </p:spPr>
        <p:txBody>
          <a:bodyPr wrap="square" lIns="0" tIns="0" rIns="0" bIns="0" rtlCol="0" anchor="ctr"/>
          <a:lstStyle/>
          <a:p>
            <a:pPr marL="0" indent="0">
              <a:buNone/>
            </a:pPr>
            <a:r>
              <a:rPr lang="en-US" sz="1000" b="1" kern="0" spc="200" dirty="0">
                <a:solidFill>
                  <a:srgbClr val="E8A33B"/>
                </a:solidFill>
                <a:latin typeface="Calibri" pitchFamily="34" charset="0"/>
                <a:ea typeface="Calibri" pitchFamily="34" charset="-122"/>
                <a:cs typeface="Calibri" pitchFamily="34" charset="-120"/>
              </a:rPr>
              <a:t>M 1–6</a:t>
            </a:r>
            <a:endParaRPr lang="en-US" sz="1000" dirty="0"/>
          </a:p>
        </p:txBody>
      </p:sp>
      <p:sp>
        <p:nvSpPr>
          <p:cNvPr id="8" name="Text 6"/>
          <p:cNvSpPr/>
          <p:nvPr/>
        </p:nvSpPr>
        <p:spPr>
          <a:xfrm>
            <a:off x="649224" y="2633472"/>
            <a:ext cx="1645920" cy="530352"/>
          </a:xfrm>
          <a:prstGeom prst="rect">
            <a:avLst/>
          </a:prstGeom>
          <a:noFill/>
          <a:ln/>
        </p:spPr>
        <p:txBody>
          <a:bodyPr wrap="square" lIns="0" tIns="0" rIns="0" bIns="0" rtlCol="0" anchor="ctr"/>
          <a:lstStyle/>
          <a:p>
            <a:pPr marL="0" indent="0">
              <a:buNone/>
            </a:pPr>
            <a:r>
              <a:rPr lang="en-US" sz="1400" b="1" dirty="0">
                <a:solidFill>
                  <a:srgbClr val="FFFFFF"/>
                </a:solidFill>
                <a:latin typeface="Cambria" pitchFamily="34" charset="0"/>
                <a:ea typeface="Cambria" pitchFamily="34" charset="-122"/>
                <a:cs typeface="Cambria" pitchFamily="34" charset="-120"/>
              </a:rPr>
              <a:t>Content &amp; build</a:t>
            </a:r>
            <a:endParaRPr lang="en-US" sz="1400" dirty="0"/>
          </a:p>
        </p:txBody>
      </p:sp>
      <p:sp>
        <p:nvSpPr>
          <p:cNvPr id="9" name="Text 7"/>
          <p:cNvSpPr/>
          <p:nvPr/>
        </p:nvSpPr>
        <p:spPr>
          <a:xfrm>
            <a:off x="649224" y="3200400"/>
            <a:ext cx="1664208" cy="11887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First scholar-grade content batch; prototype hardened to pilot-ready in KZ / RU / EN.</a:t>
            </a:r>
            <a:endParaRPr lang="en-US" sz="980" dirty="0"/>
          </a:p>
        </p:txBody>
      </p:sp>
      <p:sp>
        <p:nvSpPr>
          <p:cNvPr id="10" name="Shape 8"/>
          <p:cNvSpPr/>
          <p:nvPr/>
        </p:nvSpPr>
        <p:spPr>
          <a:xfrm>
            <a:off x="3456432" y="1837944"/>
            <a:ext cx="164592" cy="164592"/>
          </a:xfrm>
          <a:prstGeom prst="ellipse">
            <a:avLst/>
          </a:prstGeom>
          <a:solidFill>
            <a:srgbClr val="53C8E0"/>
          </a:solidFill>
          <a:ln w="25400">
            <a:solidFill>
              <a:srgbClr val="0B1322"/>
            </a:solidFill>
            <a:prstDash val="solid"/>
          </a:ln>
        </p:spPr>
        <p:txBody>
          <a:bodyPr/>
          <a:lstStyle/>
          <a:p>
            <a:endParaRPr lang="en-US"/>
          </a:p>
        </p:txBody>
      </p:sp>
      <p:sp>
        <p:nvSpPr>
          <p:cNvPr id="11" name="Shape 9"/>
          <p:cNvSpPr/>
          <p:nvPr/>
        </p:nvSpPr>
        <p:spPr>
          <a:xfrm>
            <a:off x="2569464" y="2240280"/>
            <a:ext cx="1938528" cy="2240280"/>
          </a:xfrm>
          <a:prstGeom prst="roundRect">
            <a:avLst>
              <a:gd name="adj" fmla="val 4245"/>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2" name="Text 10"/>
          <p:cNvSpPr/>
          <p:nvPr/>
        </p:nvSpPr>
        <p:spPr>
          <a:xfrm>
            <a:off x="2715768" y="2377440"/>
            <a:ext cx="1645920" cy="237744"/>
          </a:xfrm>
          <a:prstGeom prst="rect">
            <a:avLst/>
          </a:prstGeom>
          <a:noFill/>
          <a:ln/>
        </p:spPr>
        <p:txBody>
          <a:bodyPr wrap="square" lIns="0" tIns="0" rIns="0" bIns="0" rtlCol="0" anchor="ctr"/>
          <a:lstStyle/>
          <a:p>
            <a:pPr marL="0" indent="0">
              <a:buNone/>
            </a:pPr>
            <a:r>
              <a:rPr lang="en-US" sz="1000" b="1" kern="0" spc="200" dirty="0">
                <a:solidFill>
                  <a:srgbClr val="53C8E0"/>
                </a:solidFill>
                <a:latin typeface="Calibri" pitchFamily="34" charset="0"/>
                <a:ea typeface="Calibri" pitchFamily="34" charset="-122"/>
                <a:cs typeface="Calibri" pitchFamily="34" charset="-120"/>
              </a:rPr>
              <a:t>M 6–12</a:t>
            </a:r>
            <a:endParaRPr lang="en-US" sz="1000" dirty="0"/>
          </a:p>
        </p:txBody>
      </p:sp>
      <p:sp>
        <p:nvSpPr>
          <p:cNvPr id="13" name="Text 11"/>
          <p:cNvSpPr/>
          <p:nvPr/>
        </p:nvSpPr>
        <p:spPr>
          <a:xfrm>
            <a:off x="2715768" y="2633472"/>
            <a:ext cx="1645920" cy="530352"/>
          </a:xfrm>
          <a:prstGeom prst="rect">
            <a:avLst/>
          </a:prstGeom>
          <a:noFill/>
          <a:ln/>
        </p:spPr>
        <p:txBody>
          <a:bodyPr wrap="square" lIns="0" tIns="0" rIns="0" bIns="0" rtlCol="0" anchor="ctr"/>
          <a:lstStyle/>
          <a:p>
            <a:pPr marL="0" indent="0">
              <a:buNone/>
            </a:pPr>
            <a:r>
              <a:rPr lang="en-US" sz="1400" b="1" dirty="0">
                <a:solidFill>
                  <a:srgbClr val="FFFFFF"/>
                </a:solidFill>
                <a:latin typeface="Cambria" pitchFamily="34" charset="0"/>
                <a:ea typeface="Cambria" pitchFamily="34" charset="-122"/>
                <a:cs typeface="Cambria" pitchFamily="34" charset="-120"/>
              </a:rPr>
              <a:t>Pilot (~300 students)</a:t>
            </a:r>
            <a:endParaRPr lang="en-US" sz="1400" dirty="0"/>
          </a:p>
        </p:txBody>
      </p:sp>
      <p:sp>
        <p:nvSpPr>
          <p:cNvPr id="14" name="Text 12"/>
          <p:cNvSpPr/>
          <p:nvPr/>
        </p:nvSpPr>
        <p:spPr>
          <a:xfrm>
            <a:off x="2715768" y="3200400"/>
            <a:ext cx="1664208" cy="11887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Target site: Nazarbayev University — in discussion. Engagement + learning data collected.</a:t>
            </a:r>
            <a:endParaRPr lang="en-US" sz="980" dirty="0"/>
          </a:p>
        </p:txBody>
      </p:sp>
      <p:sp>
        <p:nvSpPr>
          <p:cNvPr id="15" name="Shape 13"/>
          <p:cNvSpPr/>
          <p:nvPr/>
        </p:nvSpPr>
        <p:spPr>
          <a:xfrm>
            <a:off x="5522976" y="1837944"/>
            <a:ext cx="164592" cy="164592"/>
          </a:xfrm>
          <a:prstGeom prst="ellipse">
            <a:avLst/>
          </a:prstGeom>
          <a:solidFill>
            <a:srgbClr val="E8A33B"/>
          </a:solidFill>
          <a:ln w="25400">
            <a:solidFill>
              <a:srgbClr val="0B1322"/>
            </a:solidFill>
            <a:prstDash val="solid"/>
          </a:ln>
        </p:spPr>
        <p:txBody>
          <a:bodyPr/>
          <a:lstStyle/>
          <a:p>
            <a:endParaRPr lang="en-US"/>
          </a:p>
        </p:txBody>
      </p:sp>
      <p:sp>
        <p:nvSpPr>
          <p:cNvPr id="16" name="Shape 14"/>
          <p:cNvSpPr/>
          <p:nvPr/>
        </p:nvSpPr>
        <p:spPr>
          <a:xfrm>
            <a:off x="4636008" y="2240280"/>
            <a:ext cx="1938528" cy="2240280"/>
          </a:xfrm>
          <a:prstGeom prst="roundRect">
            <a:avLst>
              <a:gd name="adj" fmla="val 4245"/>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7" name="Text 15"/>
          <p:cNvSpPr/>
          <p:nvPr/>
        </p:nvSpPr>
        <p:spPr>
          <a:xfrm>
            <a:off x="4782312" y="2377440"/>
            <a:ext cx="1645920" cy="237744"/>
          </a:xfrm>
          <a:prstGeom prst="rect">
            <a:avLst/>
          </a:prstGeom>
          <a:noFill/>
          <a:ln/>
        </p:spPr>
        <p:txBody>
          <a:bodyPr wrap="square" lIns="0" tIns="0" rIns="0" bIns="0" rtlCol="0" anchor="ctr"/>
          <a:lstStyle/>
          <a:p>
            <a:pPr marL="0" indent="0">
              <a:buNone/>
            </a:pPr>
            <a:r>
              <a:rPr lang="en-US" sz="1000" b="1" kern="0" spc="200" dirty="0">
                <a:solidFill>
                  <a:srgbClr val="E8A33B"/>
                </a:solidFill>
                <a:latin typeface="Calibri" pitchFamily="34" charset="0"/>
                <a:ea typeface="Calibri" pitchFamily="34" charset="-122"/>
                <a:cs typeface="Calibri" pitchFamily="34" charset="-120"/>
              </a:rPr>
              <a:t>M 12–18</a:t>
            </a:r>
            <a:endParaRPr lang="en-US" sz="1000" dirty="0"/>
          </a:p>
        </p:txBody>
      </p:sp>
      <p:sp>
        <p:nvSpPr>
          <p:cNvPr id="18" name="Text 16"/>
          <p:cNvSpPr/>
          <p:nvPr/>
        </p:nvSpPr>
        <p:spPr>
          <a:xfrm>
            <a:off x="4782312" y="2633472"/>
            <a:ext cx="1645920" cy="530352"/>
          </a:xfrm>
          <a:prstGeom prst="rect">
            <a:avLst/>
          </a:prstGeom>
          <a:noFill/>
          <a:ln/>
        </p:spPr>
        <p:txBody>
          <a:bodyPr wrap="square" lIns="0" tIns="0" rIns="0" bIns="0" rtlCol="0" anchor="ctr"/>
          <a:lstStyle/>
          <a:p>
            <a:pPr marL="0" indent="0">
              <a:buNone/>
            </a:pPr>
            <a:r>
              <a:rPr lang="en-US" sz="1400" b="1" dirty="0">
                <a:solidFill>
                  <a:srgbClr val="FFFFFF"/>
                </a:solidFill>
                <a:latin typeface="Cambria" pitchFamily="34" charset="0"/>
                <a:ea typeface="Cambria" pitchFamily="34" charset="-122"/>
                <a:cs typeface="Cambria" pitchFamily="34" charset="-120"/>
              </a:rPr>
              <a:t>Validation</a:t>
            </a:r>
            <a:endParaRPr lang="en-US" sz="1400" dirty="0"/>
          </a:p>
        </p:txBody>
      </p:sp>
      <p:sp>
        <p:nvSpPr>
          <p:cNvPr id="19" name="Text 17"/>
          <p:cNvSpPr/>
          <p:nvPr/>
        </p:nvSpPr>
        <p:spPr>
          <a:xfrm>
            <a:off x="4782312" y="3200400"/>
            <a:ext cx="1664208" cy="11887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Iterate on classroom feedback; publish a validation report — the basis for scaling.</a:t>
            </a:r>
            <a:endParaRPr lang="en-US" sz="980" dirty="0"/>
          </a:p>
        </p:txBody>
      </p:sp>
      <p:sp>
        <p:nvSpPr>
          <p:cNvPr id="20" name="Shape 18"/>
          <p:cNvSpPr/>
          <p:nvPr/>
        </p:nvSpPr>
        <p:spPr>
          <a:xfrm>
            <a:off x="7589520" y="1837944"/>
            <a:ext cx="164592" cy="164592"/>
          </a:xfrm>
          <a:prstGeom prst="ellipse">
            <a:avLst/>
          </a:prstGeom>
          <a:solidFill>
            <a:srgbClr val="53C8E0"/>
          </a:solidFill>
          <a:ln w="25400">
            <a:solidFill>
              <a:srgbClr val="0B1322"/>
            </a:solidFill>
            <a:prstDash val="solid"/>
          </a:ln>
        </p:spPr>
        <p:txBody>
          <a:bodyPr/>
          <a:lstStyle/>
          <a:p>
            <a:endParaRPr lang="en-US"/>
          </a:p>
        </p:txBody>
      </p:sp>
      <p:sp>
        <p:nvSpPr>
          <p:cNvPr id="21" name="Shape 19"/>
          <p:cNvSpPr/>
          <p:nvPr/>
        </p:nvSpPr>
        <p:spPr>
          <a:xfrm>
            <a:off x="6702552" y="2240280"/>
            <a:ext cx="1938528" cy="2240280"/>
          </a:xfrm>
          <a:prstGeom prst="roundRect">
            <a:avLst>
              <a:gd name="adj" fmla="val 4245"/>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2" name="Text 20"/>
          <p:cNvSpPr/>
          <p:nvPr/>
        </p:nvSpPr>
        <p:spPr>
          <a:xfrm>
            <a:off x="6848856" y="2377440"/>
            <a:ext cx="1645920" cy="237744"/>
          </a:xfrm>
          <a:prstGeom prst="rect">
            <a:avLst/>
          </a:prstGeom>
          <a:noFill/>
          <a:ln/>
        </p:spPr>
        <p:txBody>
          <a:bodyPr wrap="square" lIns="0" tIns="0" rIns="0" bIns="0" rtlCol="0" anchor="ctr"/>
          <a:lstStyle/>
          <a:p>
            <a:pPr marL="0" indent="0">
              <a:buNone/>
            </a:pPr>
            <a:r>
              <a:rPr lang="en-US" sz="1000" b="1" kern="0" spc="200" dirty="0">
                <a:solidFill>
                  <a:srgbClr val="53C8E0"/>
                </a:solidFill>
                <a:latin typeface="Calibri" pitchFamily="34" charset="0"/>
                <a:ea typeface="Calibri" pitchFamily="34" charset="-122"/>
                <a:cs typeface="Calibri" pitchFamily="34" charset="-120"/>
              </a:rPr>
              <a:t>M 18–24+</a:t>
            </a:r>
            <a:endParaRPr lang="en-US" sz="1000" dirty="0"/>
          </a:p>
        </p:txBody>
      </p:sp>
      <p:sp>
        <p:nvSpPr>
          <p:cNvPr id="23" name="Text 21"/>
          <p:cNvSpPr/>
          <p:nvPr/>
        </p:nvSpPr>
        <p:spPr>
          <a:xfrm>
            <a:off x="6848856" y="2633472"/>
            <a:ext cx="1645920" cy="530352"/>
          </a:xfrm>
          <a:prstGeom prst="rect">
            <a:avLst/>
          </a:prstGeom>
          <a:noFill/>
          <a:ln/>
        </p:spPr>
        <p:txBody>
          <a:bodyPr wrap="square" lIns="0" tIns="0" rIns="0" bIns="0" rtlCol="0" anchor="ctr"/>
          <a:lstStyle/>
          <a:p>
            <a:pPr marL="0" indent="0">
              <a:buNone/>
            </a:pPr>
            <a:r>
              <a:rPr lang="en-US" sz="1400" b="1" dirty="0">
                <a:solidFill>
                  <a:srgbClr val="FFFFFF"/>
                </a:solidFill>
                <a:latin typeface="Cambria" pitchFamily="34" charset="0"/>
                <a:ea typeface="Cambria" pitchFamily="34" charset="-122"/>
                <a:cs typeface="Cambria" pitchFamily="34" charset="-120"/>
              </a:rPr>
              <a:t>First revenue</a:t>
            </a:r>
            <a:endParaRPr lang="en-US" sz="1400" dirty="0"/>
          </a:p>
        </p:txBody>
      </p:sp>
      <p:sp>
        <p:nvSpPr>
          <p:cNvPr id="24" name="Text 22"/>
          <p:cNvSpPr/>
          <p:nvPr/>
        </p:nvSpPr>
        <p:spPr>
          <a:xfrm>
            <a:off x="6848856" y="3200400"/>
            <a:ext cx="1664208" cy="11887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Institutional licenses + Student Pro; expand toward 5–15 schools.</a:t>
            </a:r>
            <a:endParaRPr lang="en-US" sz="9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322"/>
        </a:solidFill>
        <a:effectLst/>
      </p:bgPr>
    </p:bg>
    <p:spTree>
      <p:nvGrpSpPr>
        <p:cNvPr id="1" name=""/>
        <p:cNvGrpSpPr/>
        <p:nvPr/>
      </p:nvGrpSpPr>
      <p:grpSpPr>
        <a:xfrm>
          <a:off x="0" y="0"/>
          <a:ext cx="0" cy="0"/>
          <a:chOff x="0" y="0"/>
          <a:chExt cx="0" cy="0"/>
        </a:xfrm>
      </p:grpSpPr>
      <p:sp>
        <p:nvSpPr>
          <p:cNvPr id="4" name="Shape 2"/>
          <p:cNvSpPr/>
          <p:nvPr/>
        </p:nvSpPr>
        <p:spPr>
          <a:xfrm>
            <a:off x="502920" y="1417320"/>
            <a:ext cx="4206240" cy="2432304"/>
          </a:xfrm>
          <a:prstGeom prst="roundRect">
            <a:avLst>
              <a:gd name="adj" fmla="val 2500"/>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35" name="Shape 7">
            <a:extLst>
              <a:ext uri="{FF2B5EF4-FFF2-40B4-BE49-F238E27FC236}">
                <a16:creationId xmlns:a16="http://schemas.microsoft.com/office/drawing/2014/main" id="{A7BD3E11-6A40-00BF-8441-B5777A87A128}"/>
              </a:ext>
            </a:extLst>
          </p:cNvPr>
          <p:cNvSpPr/>
          <p:nvPr/>
        </p:nvSpPr>
        <p:spPr>
          <a:xfrm>
            <a:off x="502920" y="3995928"/>
            <a:ext cx="4206241" cy="708660"/>
          </a:xfrm>
          <a:prstGeom prst="roundRect">
            <a:avLst>
              <a:gd name="adj" fmla="val 1153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39" name="Shape 8">
            <a:extLst>
              <a:ext uri="{FF2B5EF4-FFF2-40B4-BE49-F238E27FC236}">
                <a16:creationId xmlns:a16="http://schemas.microsoft.com/office/drawing/2014/main" id="{8E94EDF9-7737-4EE2-A287-1D049792C007}"/>
              </a:ext>
            </a:extLst>
          </p:cNvPr>
          <p:cNvSpPr/>
          <p:nvPr/>
        </p:nvSpPr>
        <p:spPr>
          <a:xfrm>
            <a:off x="850392" y="4124767"/>
            <a:ext cx="457200" cy="457200"/>
          </a:xfrm>
          <a:prstGeom prst="ellipse">
            <a:avLst/>
          </a:prstGeom>
          <a:solidFill>
            <a:srgbClr val="1C2A45"/>
          </a:solidFill>
          <a:ln w="12700">
            <a:solidFill>
              <a:srgbClr val="2A3A58"/>
            </a:solidFill>
            <a:prstDash val="solid"/>
          </a:ln>
        </p:spPr>
        <p:txBody>
          <a:bodyPr/>
          <a:lstStyle/>
          <a:p>
            <a:endParaRPr lang="en-US"/>
          </a:p>
        </p:txBody>
      </p:sp>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TEAM</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A founder who has already built one.</a:t>
            </a:r>
            <a:endParaRPr lang="en-US" sz="3000" dirty="0"/>
          </a:p>
        </p:txBody>
      </p:sp>
      <p:sp>
        <p:nvSpPr>
          <p:cNvPr id="5" name="Shape 3"/>
          <p:cNvSpPr/>
          <p:nvPr/>
        </p:nvSpPr>
        <p:spPr>
          <a:xfrm>
            <a:off x="777240" y="1556766"/>
            <a:ext cx="603504" cy="603504"/>
          </a:xfrm>
          <a:prstGeom prst="ellipse">
            <a:avLst/>
          </a:prstGeom>
          <a:solidFill>
            <a:srgbClr val="1C2A45"/>
          </a:solidFill>
          <a:ln w="12700">
            <a:solidFill>
              <a:srgbClr val="2A3A58"/>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934151" y="1713677"/>
            <a:ext cx="289682" cy="289682"/>
          </a:xfrm>
          <a:prstGeom prst="rect">
            <a:avLst/>
          </a:prstGeom>
        </p:spPr>
      </p:pic>
      <p:sp>
        <p:nvSpPr>
          <p:cNvPr id="7" name="Text 4"/>
          <p:cNvSpPr/>
          <p:nvPr/>
        </p:nvSpPr>
        <p:spPr>
          <a:xfrm>
            <a:off x="1536192" y="1584198"/>
            <a:ext cx="3017520" cy="310896"/>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Salamullah Saleh</a:t>
            </a:r>
            <a:endParaRPr lang="en-US" sz="1700" dirty="0"/>
          </a:p>
        </p:txBody>
      </p:sp>
      <p:sp>
        <p:nvSpPr>
          <p:cNvPr id="8" name="Text 5"/>
          <p:cNvSpPr/>
          <p:nvPr/>
        </p:nvSpPr>
        <p:spPr>
          <a:xfrm>
            <a:off x="1536192" y="1913382"/>
            <a:ext cx="3017520" cy="256032"/>
          </a:xfrm>
          <a:prstGeom prst="rect">
            <a:avLst/>
          </a:prstGeom>
          <a:noFill/>
          <a:ln/>
        </p:spPr>
        <p:txBody>
          <a:bodyPr wrap="square" lIns="0" tIns="0" rIns="0" bIns="0" rtlCol="0" anchor="ctr"/>
          <a:lstStyle/>
          <a:p>
            <a:pPr marL="0" indent="0">
              <a:buNone/>
            </a:pPr>
            <a:r>
              <a:rPr lang="en-US" sz="1050" dirty="0">
                <a:solidFill>
                  <a:srgbClr val="E8A33B"/>
                </a:solidFill>
                <a:latin typeface="Calibri" pitchFamily="34" charset="0"/>
                <a:ea typeface="Calibri" pitchFamily="34" charset="-122"/>
                <a:cs typeface="Calibri" pitchFamily="34" charset="-120"/>
              </a:rPr>
              <a:t>Founder · product &amp; development</a:t>
            </a:r>
            <a:endParaRPr lang="en-US" sz="1050" dirty="0"/>
          </a:p>
        </p:txBody>
      </p:sp>
      <p:sp>
        <p:nvSpPr>
          <p:cNvPr id="9" name="Text 6"/>
          <p:cNvSpPr/>
          <p:nvPr/>
        </p:nvSpPr>
        <p:spPr>
          <a:xfrm>
            <a:off x="777240" y="2179701"/>
            <a:ext cx="3703320" cy="1600200"/>
          </a:xfrm>
          <a:prstGeom prst="rect">
            <a:avLst/>
          </a:prstGeom>
          <a:noFill/>
          <a:ln/>
        </p:spPr>
        <p:txBody>
          <a:bodyPr wrap="square" lIns="0" tIns="0" rIns="0" bIns="0" rtlCol="0" anchor="ctr"/>
          <a:lstStyle/>
          <a:p>
            <a:pPr marL="342900" indent="-342900">
              <a:spcAft>
                <a:spcPts val="600"/>
              </a:spcAft>
              <a:buSzPct val="100000"/>
              <a:buChar char="•"/>
            </a:pPr>
            <a:r>
              <a:rPr lang="en-US" sz="1050" dirty="0">
                <a:solidFill>
                  <a:srgbClr val="C2CEE0"/>
                </a:solidFill>
                <a:latin typeface="Calibri" pitchFamily="34" charset="0"/>
                <a:ea typeface="Calibri" pitchFamily="34" charset="-122"/>
                <a:cs typeface="Calibri" pitchFamily="34" charset="-120"/>
              </a:rPr>
              <a:t>Founder, Y-CHAP (US-incorporated 2026): clinician advisors from Harvard, Yale, Johns Hopkins, King’s College Hospital London &amp; Mayo Clinic</a:t>
            </a:r>
            <a:endParaRPr lang="en-US" sz="1050" dirty="0"/>
          </a:p>
          <a:p>
            <a:pPr marL="342900" indent="-342900">
              <a:spcAft>
                <a:spcPts val="600"/>
              </a:spcAft>
              <a:buSzPct val="100000"/>
              <a:buChar char="•"/>
            </a:pPr>
            <a:r>
              <a:rPr lang="en-US" sz="1050" dirty="0">
                <a:solidFill>
                  <a:srgbClr val="C2CEE0"/>
                </a:solidFill>
                <a:latin typeface="Calibri" pitchFamily="34" charset="0"/>
                <a:ea typeface="Calibri" pitchFamily="34" charset="-122"/>
                <a:cs typeface="Calibri" pitchFamily="34" charset="-120"/>
              </a:rPr>
              <a:t>$15,000+ raised · 3,000+ people reached through workshops &amp; screenings</a:t>
            </a:r>
            <a:endParaRPr lang="en-US" sz="1050" dirty="0"/>
          </a:p>
          <a:p>
            <a:pPr marL="342900" indent="-342900">
              <a:spcAft>
                <a:spcPts val="600"/>
              </a:spcAft>
              <a:buSzPct val="100000"/>
              <a:buChar char="•"/>
            </a:pPr>
            <a:r>
              <a:rPr lang="en-US" sz="1050" dirty="0">
                <a:solidFill>
                  <a:srgbClr val="C2CEE0"/>
                </a:solidFill>
                <a:latin typeface="Calibri" pitchFamily="34" charset="0"/>
                <a:ea typeface="Calibri" pitchFamily="34" charset="-122"/>
                <a:cs typeface="Calibri" pitchFamily="34" charset="-120"/>
              </a:rPr>
              <a:t>Medical student · Q1-journal published researcher · studied at Johns Hopkins, Yale &amp; Rochester</a:t>
            </a:r>
            <a:endParaRPr lang="en-US" sz="1050" dirty="0"/>
          </a:p>
          <a:p>
            <a:pPr marL="342900" indent="-342900">
              <a:spcAft>
                <a:spcPts val="600"/>
              </a:spcAft>
              <a:buSzPct val="100000"/>
              <a:buChar char="•"/>
            </a:pPr>
            <a:r>
              <a:rPr lang="en-US" sz="1050" b="1" dirty="0">
                <a:solidFill>
                  <a:srgbClr val="E8A33B"/>
                </a:solidFill>
                <a:latin typeface="Calibri" pitchFamily="34" charset="0"/>
                <a:ea typeface="Calibri" pitchFamily="34" charset="-122"/>
                <a:cs typeface="Calibri" pitchFamily="34" charset="-120"/>
              </a:rPr>
              <a:t>Built the KazStory prototype shown in this deck</a:t>
            </a:r>
            <a:endParaRPr lang="en-US" sz="1050" dirty="0"/>
          </a:p>
        </p:txBody>
      </p:sp>
      <p:sp>
        <p:nvSpPr>
          <p:cNvPr id="10" name="Shape 7"/>
          <p:cNvSpPr/>
          <p:nvPr/>
        </p:nvSpPr>
        <p:spPr>
          <a:xfrm>
            <a:off x="4937760" y="1417320"/>
            <a:ext cx="3703320" cy="713232"/>
          </a:xfrm>
          <a:prstGeom prst="roundRect">
            <a:avLst>
              <a:gd name="adj" fmla="val 1153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dirty="0"/>
          </a:p>
        </p:txBody>
      </p:sp>
      <p:sp>
        <p:nvSpPr>
          <p:cNvPr id="11" name="Shape 8"/>
          <p:cNvSpPr/>
          <p:nvPr/>
        </p:nvSpPr>
        <p:spPr>
          <a:xfrm>
            <a:off x="5102352" y="1536192"/>
            <a:ext cx="457200" cy="457200"/>
          </a:xfrm>
          <a:prstGeom prst="ellipse">
            <a:avLst/>
          </a:prstGeom>
          <a:solidFill>
            <a:srgbClr val="1C2A45"/>
          </a:solidFill>
          <a:ln w="12700">
            <a:solidFill>
              <a:srgbClr val="2A3A58"/>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5221224" y="1655064"/>
            <a:ext cx="219456" cy="219456"/>
          </a:xfrm>
          <a:prstGeom prst="rect">
            <a:avLst/>
          </a:prstGeom>
        </p:spPr>
      </p:pic>
      <p:sp>
        <p:nvSpPr>
          <p:cNvPr id="13" name="Text 9"/>
          <p:cNvSpPr/>
          <p:nvPr/>
        </p:nvSpPr>
        <p:spPr>
          <a:xfrm>
            <a:off x="5715000" y="1508760"/>
            <a:ext cx="2788920" cy="25603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Husnain Rasool</a:t>
            </a:r>
            <a:endParaRPr lang="en-US" sz="1200" dirty="0"/>
          </a:p>
        </p:txBody>
      </p:sp>
      <p:sp>
        <p:nvSpPr>
          <p:cNvPr id="14" name="Text 10"/>
          <p:cNvSpPr/>
          <p:nvPr/>
        </p:nvSpPr>
        <p:spPr>
          <a:xfrm>
            <a:off x="5715000" y="1764792"/>
            <a:ext cx="2834640" cy="274320"/>
          </a:xfrm>
          <a:prstGeom prst="rect">
            <a:avLst/>
          </a:prstGeom>
          <a:noFill/>
          <a:ln/>
        </p:spPr>
        <p:txBody>
          <a:bodyPr wrap="square" lIns="0" tIns="0" rIns="0" bIns="0" rtlCol="0" anchor="ctr"/>
          <a:lstStyle/>
          <a:p>
            <a:pPr marL="0" indent="0">
              <a:buNone/>
            </a:pPr>
            <a:r>
              <a:rPr lang="en-US" sz="950" dirty="0">
                <a:solidFill>
                  <a:srgbClr val="8493AB"/>
                </a:solidFill>
                <a:latin typeface="Calibri" pitchFamily="34" charset="0"/>
                <a:ea typeface="Calibri" pitchFamily="34" charset="-122"/>
                <a:cs typeface="Calibri" pitchFamily="34" charset="-120"/>
              </a:rPr>
              <a:t>Development, PhD in computer science</a:t>
            </a:r>
            <a:endParaRPr lang="en-US" sz="950" dirty="0"/>
          </a:p>
        </p:txBody>
      </p:sp>
      <p:sp>
        <p:nvSpPr>
          <p:cNvPr id="15" name="Shape 11"/>
          <p:cNvSpPr/>
          <p:nvPr/>
        </p:nvSpPr>
        <p:spPr>
          <a:xfrm>
            <a:off x="4937760" y="2276856"/>
            <a:ext cx="3703320" cy="713232"/>
          </a:xfrm>
          <a:prstGeom prst="roundRect">
            <a:avLst>
              <a:gd name="adj" fmla="val 1153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6" name="Shape 12"/>
          <p:cNvSpPr/>
          <p:nvPr/>
        </p:nvSpPr>
        <p:spPr>
          <a:xfrm>
            <a:off x="5102352" y="2395728"/>
            <a:ext cx="457200" cy="457200"/>
          </a:xfrm>
          <a:prstGeom prst="ellipse">
            <a:avLst/>
          </a:prstGeom>
          <a:solidFill>
            <a:srgbClr val="1C2A45"/>
          </a:solidFill>
          <a:ln w="12700">
            <a:solidFill>
              <a:srgbClr val="2A3A58"/>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5221224" y="2514600"/>
            <a:ext cx="219456" cy="219456"/>
          </a:xfrm>
          <a:prstGeom prst="rect">
            <a:avLst/>
          </a:prstGeom>
        </p:spPr>
      </p:pic>
      <p:sp>
        <p:nvSpPr>
          <p:cNvPr id="18" name="Text 13"/>
          <p:cNvSpPr/>
          <p:nvPr/>
        </p:nvSpPr>
        <p:spPr>
          <a:xfrm>
            <a:off x="5715000" y="2368296"/>
            <a:ext cx="2788920" cy="25603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Salma M</a:t>
            </a:r>
            <a:endParaRPr lang="en-US" sz="1200" dirty="0"/>
          </a:p>
        </p:txBody>
      </p:sp>
      <p:sp>
        <p:nvSpPr>
          <p:cNvPr id="19" name="Text 14"/>
          <p:cNvSpPr/>
          <p:nvPr/>
        </p:nvSpPr>
        <p:spPr>
          <a:xfrm>
            <a:off x="5715000" y="2624328"/>
            <a:ext cx="2834640" cy="274320"/>
          </a:xfrm>
          <a:prstGeom prst="rect">
            <a:avLst/>
          </a:prstGeom>
          <a:noFill/>
          <a:ln/>
        </p:spPr>
        <p:txBody>
          <a:bodyPr wrap="square" lIns="0" tIns="0" rIns="0" bIns="0" rtlCol="0" anchor="ctr"/>
          <a:lstStyle/>
          <a:p>
            <a:pPr marL="0" indent="0">
              <a:buNone/>
            </a:pPr>
            <a:r>
              <a:rPr lang="en-US" sz="950" dirty="0">
                <a:solidFill>
                  <a:srgbClr val="8493AB"/>
                </a:solidFill>
                <a:latin typeface="Calibri" pitchFamily="34" charset="0"/>
                <a:ea typeface="Calibri" pitchFamily="34" charset="-122"/>
                <a:cs typeface="Calibri" pitchFamily="34" charset="-120"/>
              </a:rPr>
              <a:t>Chief Project Strategist · published author</a:t>
            </a:r>
            <a:endParaRPr lang="en-US" sz="950" dirty="0"/>
          </a:p>
        </p:txBody>
      </p:sp>
      <p:sp>
        <p:nvSpPr>
          <p:cNvPr id="20" name="Shape 15"/>
          <p:cNvSpPr/>
          <p:nvPr/>
        </p:nvSpPr>
        <p:spPr>
          <a:xfrm>
            <a:off x="4937760" y="3136392"/>
            <a:ext cx="3703320" cy="713232"/>
          </a:xfrm>
          <a:prstGeom prst="roundRect">
            <a:avLst>
              <a:gd name="adj" fmla="val 1153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1" name="Shape 16"/>
          <p:cNvSpPr/>
          <p:nvPr/>
        </p:nvSpPr>
        <p:spPr>
          <a:xfrm>
            <a:off x="5102352" y="3255264"/>
            <a:ext cx="457200" cy="457200"/>
          </a:xfrm>
          <a:prstGeom prst="ellipse">
            <a:avLst/>
          </a:prstGeom>
          <a:solidFill>
            <a:srgbClr val="1C2A45"/>
          </a:solidFill>
          <a:ln w="12700">
            <a:solidFill>
              <a:srgbClr val="2A3A58"/>
            </a:solidFill>
            <a:prstDash val="solid"/>
          </a:ln>
        </p:spPr>
        <p:txBody>
          <a:bodyPr/>
          <a:lstStyle/>
          <a:p>
            <a:endParaRPr lang="en-US"/>
          </a:p>
        </p:txBody>
      </p:sp>
      <p:pic>
        <p:nvPicPr>
          <p:cNvPr id="22" name="Image 3" descr="preencoded.png"/>
          <p:cNvPicPr>
            <a:picLocks noChangeAspect="1"/>
          </p:cNvPicPr>
          <p:nvPr/>
        </p:nvPicPr>
        <p:blipFill>
          <a:blip r:embed="rId6"/>
          <a:stretch>
            <a:fillRect/>
          </a:stretch>
        </p:blipFill>
        <p:spPr>
          <a:xfrm>
            <a:off x="5221224" y="3374136"/>
            <a:ext cx="219456" cy="219456"/>
          </a:xfrm>
          <a:prstGeom prst="rect">
            <a:avLst/>
          </a:prstGeom>
        </p:spPr>
      </p:pic>
      <p:sp>
        <p:nvSpPr>
          <p:cNvPr id="23" name="Text 17"/>
          <p:cNvSpPr/>
          <p:nvPr/>
        </p:nvSpPr>
        <p:spPr>
          <a:xfrm>
            <a:off x="5715000" y="3227832"/>
            <a:ext cx="2788920" cy="25603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Timur Issakulov</a:t>
            </a:r>
            <a:endParaRPr lang="en-US" sz="1200" dirty="0"/>
          </a:p>
        </p:txBody>
      </p:sp>
      <p:sp>
        <p:nvSpPr>
          <p:cNvPr id="24" name="Text 18"/>
          <p:cNvSpPr/>
          <p:nvPr/>
        </p:nvSpPr>
        <p:spPr>
          <a:xfrm>
            <a:off x="5715000" y="3483864"/>
            <a:ext cx="2834640" cy="274320"/>
          </a:xfrm>
          <a:prstGeom prst="rect">
            <a:avLst/>
          </a:prstGeom>
          <a:noFill/>
          <a:ln/>
        </p:spPr>
        <p:txBody>
          <a:bodyPr wrap="square" lIns="0" tIns="0" rIns="0" bIns="0" rtlCol="0" anchor="ctr"/>
          <a:lstStyle/>
          <a:p>
            <a:pPr marL="0" indent="0">
              <a:buNone/>
            </a:pPr>
            <a:r>
              <a:rPr lang="en-US" sz="950" dirty="0">
                <a:solidFill>
                  <a:srgbClr val="8493AB"/>
                </a:solidFill>
                <a:latin typeface="Calibri" pitchFamily="34" charset="0"/>
                <a:ea typeface="Calibri" pitchFamily="34" charset="-122"/>
                <a:cs typeface="Calibri" pitchFamily="34" charset="-120"/>
              </a:rPr>
              <a:t>Media — clients incl. BI Group, Huawei, NU</a:t>
            </a:r>
            <a:endParaRPr lang="en-US" sz="950" dirty="0"/>
          </a:p>
        </p:txBody>
      </p:sp>
      <p:sp>
        <p:nvSpPr>
          <p:cNvPr id="25" name="Shape 19"/>
          <p:cNvSpPr/>
          <p:nvPr/>
        </p:nvSpPr>
        <p:spPr>
          <a:xfrm>
            <a:off x="4937760" y="3995928"/>
            <a:ext cx="3703320" cy="713232"/>
          </a:xfrm>
          <a:prstGeom prst="roundRect">
            <a:avLst>
              <a:gd name="adj" fmla="val 1153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6" name="Shape 20"/>
          <p:cNvSpPr/>
          <p:nvPr/>
        </p:nvSpPr>
        <p:spPr>
          <a:xfrm>
            <a:off x="5102352" y="4114800"/>
            <a:ext cx="457200" cy="457200"/>
          </a:xfrm>
          <a:prstGeom prst="ellipse">
            <a:avLst/>
          </a:prstGeom>
          <a:solidFill>
            <a:srgbClr val="1C2A45"/>
          </a:solidFill>
          <a:ln w="12700">
            <a:solidFill>
              <a:srgbClr val="2A3A58"/>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5221224" y="4233672"/>
            <a:ext cx="219456" cy="219456"/>
          </a:xfrm>
          <a:prstGeom prst="rect">
            <a:avLst/>
          </a:prstGeom>
        </p:spPr>
      </p:pic>
      <p:sp>
        <p:nvSpPr>
          <p:cNvPr id="28" name="Text 21"/>
          <p:cNvSpPr/>
          <p:nvPr/>
        </p:nvSpPr>
        <p:spPr>
          <a:xfrm>
            <a:off x="5715000" y="4087368"/>
            <a:ext cx="2788920" cy="256032"/>
          </a:xfrm>
          <a:prstGeom prst="rect">
            <a:avLst/>
          </a:prstGeom>
          <a:noFill/>
          <a:ln/>
        </p:spPr>
        <p:txBody>
          <a:bodyPr wrap="square" lIns="0" tIns="0" rIns="0" bIns="0" rtlCol="0" anchor="ctr"/>
          <a:lstStyle/>
          <a:p>
            <a:r>
              <a:rPr lang="en-US" sz="1200" b="1" dirty="0" err="1">
                <a:solidFill>
                  <a:srgbClr val="FFFFFF"/>
                </a:solidFill>
                <a:latin typeface="Calibri" pitchFamily="34" charset="0"/>
                <a:ea typeface="Calibri" pitchFamily="34" charset="-122"/>
                <a:cs typeface="Calibri" pitchFamily="34" charset="-120"/>
              </a:rPr>
              <a:t>Raola</a:t>
            </a:r>
            <a:r>
              <a:rPr lang="en-US" sz="1200" b="1" dirty="0">
                <a:solidFill>
                  <a:srgbClr val="FFFFFF"/>
                </a:solidFill>
                <a:latin typeface="Calibri" pitchFamily="34" charset="0"/>
                <a:ea typeface="Calibri" pitchFamily="34" charset="-122"/>
                <a:cs typeface="Calibri" pitchFamily="34" charset="-120"/>
              </a:rPr>
              <a:t> </a:t>
            </a:r>
            <a:r>
              <a:rPr lang="en-US" sz="1200" b="1" dirty="0" err="1">
                <a:solidFill>
                  <a:srgbClr val="FFFFFF"/>
                </a:solidFill>
                <a:latin typeface="Calibri" pitchFamily="34" charset="0"/>
                <a:ea typeface="Calibri" pitchFamily="34" charset="-122"/>
                <a:cs typeface="Calibri" pitchFamily="34" charset="-120"/>
              </a:rPr>
              <a:t>Yerbolat</a:t>
            </a:r>
            <a:r>
              <a:rPr lang="en-US" sz="1200" b="1" dirty="0">
                <a:solidFill>
                  <a:srgbClr val="FFFFFF"/>
                </a:solidFill>
                <a:latin typeface="Calibri" pitchFamily="34" charset="0"/>
                <a:ea typeface="Calibri" pitchFamily="34" charset="-122"/>
                <a:cs typeface="Calibri" pitchFamily="34" charset="-120"/>
              </a:rPr>
              <a:t> </a:t>
            </a:r>
            <a:endParaRPr lang="en-US" sz="1200" dirty="0"/>
          </a:p>
        </p:txBody>
      </p:sp>
      <p:sp>
        <p:nvSpPr>
          <p:cNvPr id="29" name="Text 22"/>
          <p:cNvSpPr/>
          <p:nvPr/>
        </p:nvSpPr>
        <p:spPr>
          <a:xfrm>
            <a:off x="5715000" y="4343400"/>
            <a:ext cx="2834640" cy="274320"/>
          </a:xfrm>
          <a:prstGeom prst="rect">
            <a:avLst/>
          </a:prstGeom>
          <a:noFill/>
          <a:ln/>
        </p:spPr>
        <p:txBody>
          <a:bodyPr wrap="square" lIns="0" tIns="0" rIns="0" bIns="0" rtlCol="0" anchor="ctr"/>
          <a:lstStyle/>
          <a:p>
            <a:pPr marL="0" indent="0">
              <a:buNone/>
            </a:pPr>
            <a:r>
              <a:rPr lang="en-US" sz="950" dirty="0">
                <a:solidFill>
                  <a:srgbClr val="8493AB"/>
                </a:solidFill>
                <a:latin typeface="Calibri" pitchFamily="34" charset="0"/>
                <a:ea typeface="Calibri" pitchFamily="34" charset="-122"/>
                <a:cs typeface="Calibri" pitchFamily="34" charset="-120"/>
              </a:rPr>
              <a:t>Business advisor</a:t>
            </a:r>
            <a:endParaRPr lang="en-US" sz="950" dirty="0"/>
          </a:p>
        </p:txBody>
      </p:sp>
      <p:sp>
        <p:nvSpPr>
          <p:cNvPr id="37" name="Text 9">
            <a:extLst>
              <a:ext uri="{FF2B5EF4-FFF2-40B4-BE49-F238E27FC236}">
                <a16:creationId xmlns:a16="http://schemas.microsoft.com/office/drawing/2014/main" id="{05B3C304-4DBE-D1C6-25FB-1CD6AADE7B72}"/>
              </a:ext>
            </a:extLst>
          </p:cNvPr>
          <p:cNvSpPr/>
          <p:nvPr/>
        </p:nvSpPr>
        <p:spPr>
          <a:xfrm>
            <a:off x="1554480" y="4087368"/>
            <a:ext cx="2788920" cy="25603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Sandal Popov</a:t>
            </a:r>
            <a:endParaRPr lang="en-US" sz="1200" dirty="0"/>
          </a:p>
        </p:txBody>
      </p:sp>
      <p:sp>
        <p:nvSpPr>
          <p:cNvPr id="38" name="Text 10">
            <a:extLst>
              <a:ext uri="{FF2B5EF4-FFF2-40B4-BE49-F238E27FC236}">
                <a16:creationId xmlns:a16="http://schemas.microsoft.com/office/drawing/2014/main" id="{83FD31AD-1EC2-DB64-BFD6-8B27D1BAA153}"/>
              </a:ext>
            </a:extLst>
          </p:cNvPr>
          <p:cNvSpPr/>
          <p:nvPr/>
        </p:nvSpPr>
        <p:spPr>
          <a:xfrm>
            <a:off x="1554480" y="4343400"/>
            <a:ext cx="2834640" cy="274320"/>
          </a:xfrm>
          <a:prstGeom prst="rect">
            <a:avLst/>
          </a:prstGeom>
          <a:noFill/>
          <a:ln/>
        </p:spPr>
        <p:txBody>
          <a:bodyPr wrap="square" lIns="0" tIns="0" rIns="0" bIns="0" rtlCol="0" anchor="ctr"/>
          <a:lstStyle/>
          <a:p>
            <a:pPr marL="0" indent="0">
              <a:buNone/>
            </a:pPr>
            <a:r>
              <a:rPr lang="en-US" sz="950" dirty="0">
                <a:solidFill>
                  <a:srgbClr val="8493AB"/>
                </a:solidFill>
                <a:latin typeface="Calibri" pitchFamily="34" charset="0"/>
                <a:ea typeface="Calibri" pitchFamily="34" charset="-122"/>
                <a:cs typeface="Calibri" pitchFamily="34" charset="-120"/>
              </a:rPr>
              <a:t>Business Manager, BBA</a:t>
            </a:r>
            <a:endParaRPr lang="en-US" sz="950" dirty="0"/>
          </a:p>
        </p:txBody>
      </p:sp>
      <p:pic>
        <p:nvPicPr>
          <p:cNvPr id="40" name="Image 4" descr="preencoded.png">
            <a:extLst>
              <a:ext uri="{FF2B5EF4-FFF2-40B4-BE49-F238E27FC236}">
                <a16:creationId xmlns:a16="http://schemas.microsoft.com/office/drawing/2014/main" id="{D2AEFB9E-12B6-67AC-DA2A-E414DB511603}"/>
              </a:ext>
            </a:extLst>
          </p:cNvPr>
          <p:cNvPicPr>
            <a:picLocks noChangeAspect="1"/>
          </p:cNvPicPr>
          <p:nvPr/>
        </p:nvPicPr>
        <p:blipFill>
          <a:blip r:embed="rId7"/>
          <a:stretch>
            <a:fillRect/>
          </a:stretch>
        </p:blipFill>
        <p:spPr>
          <a:xfrm>
            <a:off x="969263" y="4233672"/>
            <a:ext cx="219456" cy="21945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ACADEMIC FOUNDATION · NAZARBAYEV UNIVERSITY</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The scholarship is the moat.</a:t>
            </a:r>
            <a:endParaRPr lang="en-US" sz="3000" dirty="0"/>
          </a:p>
        </p:txBody>
      </p:sp>
      <p:sp>
        <p:nvSpPr>
          <p:cNvPr id="4" name="Shape 2"/>
          <p:cNvSpPr/>
          <p:nvPr/>
        </p:nvSpPr>
        <p:spPr>
          <a:xfrm>
            <a:off x="502920" y="1371600"/>
            <a:ext cx="2697480" cy="1481328"/>
          </a:xfrm>
          <a:prstGeom prst="roundRect">
            <a:avLst>
              <a:gd name="adj" fmla="val 5556"/>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5" name="Shape 3"/>
          <p:cNvSpPr/>
          <p:nvPr/>
        </p:nvSpPr>
        <p:spPr>
          <a:xfrm>
            <a:off x="704088" y="1554480"/>
            <a:ext cx="457200" cy="457200"/>
          </a:xfrm>
          <a:prstGeom prst="ellipse">
            <a:avLst/>
          </a:prstGeom>
          <a:solidFill>
            <a:srgbClr val="1C2A45"/>
          </a:solidFill>
          <a:ln w="12700">
            <a:solidFill>
              <a:srgbClr val="2A3A58"/>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822960" y="1673352"/>
            <a:ext cx="219456" cy="219456"/>
          </a:xfrm>
          <a:prstGeom prst="rect">
            <a:avLst/>
          </a:prstGeom>
        </p:spPr>
      </p:pic>
      <p:sp>
        <p:nvSpPr>
          <p:cNvPr id="7" name="Text 4"/>
          <p:cNvSpPr/>
          <p:nvPr/>
        </p:nvSpPr>
        <p:spPr>
          <a:xfrm>
            <a:off x="1307592" y="1517904"/>
            <a:ext cx="1828800" cy="5029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Dr. Daniel Beben</a:t>
            </a:r>
            <a:endParaRPr lang="en-US" sz="1200" dirty="0"/>
          </a:p>
        </p:txBody>
      </p:sp>
      <p:sp>
        <p:nvSpPr>
          <p:cNvPr id="8" name="Text 5"/>
          <p:cNvSpPr/>
          <p:nvPr/>
        </p:nvSpPr>
        <p:spPr>
          <a:xfrm>
            <a:off x="704088" y="2084832"/>
            <a:ext cx="2331720" cy="457200"/>
          </a:xfrm>
          <a:prstGeom prst="rect">
            <a:avLst/>
          </a:prstGeom>
          <a:noFill/>
          <a:ln/>
        </p:spPr>
        <p:txBody>
          <a:bodyPr wrap="square" lIns="0" tIns="0" rIns="0" bIns="0" rtlCol="0" anchor="ctr"/>
          <a:lstStyle/>
          <a:p>
            <a:pPr marL="0" indent="0">
              <a:buNone/>
            </a:pPr>
            <a:r>
              <a:rPr lang="en-US" sz="930" dirty="0">
                <a:solidFill>
                  <a:srgbClr val="C2CEE0"/>
                </a:solidFill>
                <a:latin typeface="Calibri" pitchFamily="34" charset="0"/>
                <a:ea typeface="Calibri" pitchFamily="34" charset="-122"/>
                <a:cs typeface="Calibri" pitchFamily="34" charset="-120"/>
              </a:rPr>
              <a:t>Chair, History, Philosophy &amp; Religious Studies</a:t>
            </a:r>
            <a:endParaRPr lang="en-US" sz="930" dirty="0"/>
          </a:p>
        </p:txBody>
      </p:sp>
      <p:sp>
        <p:nvSpPr>
          <p:cNvPr id="9" name="Text 6"/>
          <p:cNvSpPr/>
          <p:nvPr/>
        </p:nvSpPr>
        <p:spPr>
          <a:xfrm>
            <a:off x="704088" y="2542032"/>
            <a:ext cx="2331720" cy="237744"/>
          </a:xfrm>
          <a:prstGeom prst="rect">
            <a:avLst/>
          </a:prstGeom>
          <a:noFill/>
          <a:ln/>
        </p:spPr>
        <p:txBody>
          <a:bodyPr wrap="square" lIns="0" tIns="0" rIns="0" bIns="0" rtlCol="0" anchor="ctr"/>
          <a:lstStyle/>
          <a:p>
            <a:pPr marL="0" indent="0">
              <a:buNone/>
            </a:pPr>
            <a:r>
              <a:rPr lang="en-US" sz="900" b="1" dirty="0">
                <a:solidFill>
                  <a:srgbClr val="53C8E0"/>
                </a:solidFill>
                <a:latin typeface="Calibri" pitchFamily="34" charset="0"/>
                <a:ea typeface="Calibri" pitchFamily="34" charset="-122"/>
                <a:cs typeface="Calibri" pitchFamily="34" charset="-120"/>
              </a:rPr>
              <a:t>Chief Academic Advisor</a:t>
            </a:r>
            <a:endParaRPr lang="en-US" sz="900" dirty="0"/>
          </a:p>
        </p:txBody>
      </p:sp>
      <p:sp>
        <p:nvSpPr>
          <p:cNvPr id="10" name="Shape 7"/>
          <p:cNvSpPr/>
          <p:nvPr/>
        </p:nvSpPr>
        <p:spPr>
          <a:xfrm>
            <a:off x="3410712" y="1371600"/>
            <a:ext cx="2697480" cy="1481328"/>
          </a:xfrm>
          <a:prstGeom prst="roundRect">
            <a:avLst>
              <a:gd name="adj" fmla="val 5556"/>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1" name="Shape 8"/>
          <p:cNvSpPr/>
          <p:nvPr/>
        </p:nvSpPr>
        <p:spPr>
          <a:xfrm>
            <a:off x="3611880" y="1554480"/>
            <a:ext cx="457200" cy="457200"/>
          </a:xfrm>
          <a:prstGeom prst="ellipse">
            <a:avLst/>
          </a:prstGeom>
          <a:solidFill>
            <a:srgbClr val="1C2A45"/>
          </a:solidFill>
          <a:ln w="12700">
            <a:solidFill>
              <a:srgbClr val="2A3A58"/>
            </a:solidFill>
            <a:prstDash val="solid"/>
          </a:ln>
        </p:spPr>
        <p:txBody>
          <a:bodyPr/>
          <a:lstStyle/>
          <a:p>
            <a:endParaRPr lang="en-US"/>
          </a:p>
        </p:txBody>
      </p:sp>
      <p:pic>
        <p:nvPicPr>
          <p:cNvPr id="12" name="Image 1" descr="preencoded.png"/>
          <p:cNvPicPr>
            <a:picLocks noChangeAspect="1"/>
          </p:cNvPicPr>
          <p:nvPr/>
        </p:nvPicPr>
        <p:blipFill>
          <a:blip r:embed="rId3"/>
          <a:stretch>
            <a:fillRect/>
          </a:stretch>
        </p:blipFill>
        <p:spPr>
          <a:xfrm>
            <a:off x="3730752" y="1673352"/>
            <a:ext cx="219456" cy="219456"/>
          </a:xfrm>
          <a:prstGeom prst="rect">
            <a:avLst/>
          </a:prstGeom>
        </p:spPr>
      </p:pic>
      <p:sp>
        <p:nvSpPr>
          <p:cNvPr id="13" name="Text 9"/>
          <p:cNvSpPr/>
          <p:nvPr/>
        </p:nvSpPr>
        <p:spPr>
          <a:xfrm>
            <a:off x="4215384" y="1517904"/>
            <a:ext cx="1828800" cy="5029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Dr. Daniel Scarborough</a:t>
            </a:r>
            <a:endParaRPr lang="en-US" sz="1200" dirty="0"/>
          </a:p>
        </p:txBody>
      </p:sp>
      <p:sp>
        <p:nvSpPr>
          <p:cNvPr id="14" name="Text 10"/>
          <p:cNvSpPr/>
          <p:nvPr/>
        </p:nvSpPr>
        <p:spPr>
          <a:xfrm>
            <a:off x="3611880" y="2084832"/>
            <a:ext cx="2331720" cy="457200"/>
          </a:xfrm>
          <a:prstGeom prst="rect">
            <a:avLst/>
          </a:prstGeom>
          <a:noFill/>
          <a:ln/>
        </p:spPr>
        <p:txBody>
          <a:bodyPr wrap="square" lIns="0" tIns="0" rIns="0" bIns="0" rtlCol="0" anchor="ctr"/>
          <a:lstStyle/>
          <a:p>
            <a:pPr marL="0" indent="0">
              <a:buNone/>
            </a:pPr>
            <a:r>
              <a:rPr lang="en-US" sz="930" dirty="0">
                <a:solidFill>
                  <a:srgbClr val="C2CEE0"/>
                </a:solidFill>
                <a:latin typeface="Calibri" pitchFamily="34" charset="0"/>
                <a:ea typeface="Calibri" pitchFamily="34" charset="-122"/>
                <a:cs typeface="Calibri" pitchFamily="34" charset="-120"/>
              </a:rPr>
              <a:t>Professor of History · PhD, Georgetown</a:t>
            </a:r>
            <a:endParaRPr lang="en-US" sz="930" dirty="0"/>
          </a:p>
        </p:txBody>
      </p:sp>
      <p:sp>
        <p:nvSpPr>
          <p:cNvPr id="15" name="Text 11"/>
          <p:cNvSpPr/>
          <p:nvPr/>
        </p:nvSpPr>
        <p:spPr>
          <a:xfrm>
            <a:off x="3611880" y="2542032"/>
            <a:ext cx="2331720" cy="237744"/>
          </a:xfrm>
          <a:prstGeom prst="rect">
            <a:avLst/>
          </a:prstGeom>
          <a:noFill/>
          <a:ln/>
        </p:spPr>
        <p:txBody>
          <a:bodyPr wrap="square" lIns="0" tIns="0" rIns="0" bIns="0" rtlCol="0" anchor="ctr"/>
          <a:lstStyle/>
          <a:p>
            <a:pPr marL="0" indent="0">
              <a:buNone/>
            </a:pPr>
            <a:r>
              <a:rPr lang="en-US" sz="900" b="1" dirty="0">
                <a:solidFill>
                  <a:srgbClr val="53C8E0"/>
                </a:solidFill>
                <a:latin typeface="Calibri" pitchFamily="34" charset="0"/>
                <a:ea typeface="Calibri" pitchFamily="34" charset="-122"/>
                <a:cs typeface="Calibri" pitchFamily="34" charset="-120"/>
              </a:rPr>
              <a:t>Senior Historical Advisor</a:t>
            </a:r>
            <a:endParaRPr lang="en-US" sz="900" dirty="0"/>
          </a:p>
        </p:txBody>
      </p:sp>
      <p:sp>
        <p:nvSpPr>
          <p:cNvPr id="16" name="Shape 12"/>
          <p:cNvSpPr/>
          <p:nvPr/>
        </p:nvSpPr>
        <p:spPr>
          <a:xfrm>
            <a:off x="6318504" y="1371600"/>
            <a:ext cx="2697480" cy="1481328"/>
          </a:xfrm>
          <a:prstGeom prst="roundRect">
            <a:avLst>
              <a:gd name="adj" fmla="val 5556"/>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7" name="Shape 13"/>
          <p:cNvSpPr/>
          <p:nvPr/>
        </p:nvSpPr>
        <p:spPr>
          <a:xfrm>
            <a:off x="6519672" y="1554480"/>
            <a:ext cx="457200" cy="457200"/>
          </a:xfrm>
          <a:prstGeom prst="ellipse">
            <a:avLst/>
          </a:prstGeom>
          <a:solidFill>
            <a:srgbClr val="1C2A45"/>
          </a:solidFill>
          <a:ln w="12700">
            <a:solidFill>
              <a:srgbClr val="2A3A58"/>
            </a:solidFill>
            <a:prstDash val="solid"/>
          </a:ln>
        </p:spPr>
        <p:txBody>
          <a:bodyPr/>
          <a:lstStyle/>
          <a:p>
            <a:endParaRPr lang="en-US"/>
          </a:p>
        </p:txBody>
      </p:sp>
      <p:pic>
        <p:nvPicPr>
          <p:cNvPr id="18" name="Image 2" descr="preencoded.png"/>
          <p:cNvPicPr>
            <a:picLocks noChangeAspect="1"/>
          </p:cNvPicPr>
          <p:nvPr/>
        </p:nvPicPr>
        <p:blipFill>
          <a:blip r:embed="rId3"/>
          <a:stretch>
            <a:fillRect/>
          </a:stretch>
        </p:blipFill>
        <p:spPr>
          <a:xfrm>
            <a:off x="6638544" y="1673352"/>
            <a:ext cx="219456" cy="219456"/>
          </a:xfrm>
          <a:prstGeom prst="rect">
            <a:avLst/>
          </a:prstGeom>
        </p:spPr>
      </p:pic>
      <p:sp>
        <p:nvSpPr>
          <p:cNvPr id="19" name="Text 14"/>
          <p:cNvSpPr/>
          <p:nvPr/>
        </p:nvSpPr>
        <p:spPr>
          <a:xfrm>
            <a:off x="7123176" y="1517904"/>
            <a:ext cx="1828800" cy="5029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Diana Kopbayeva, PhD</a:t>
            </a:r>
            <a:endParaRPr lang="en-US" sz="1200" dirty="0"/>
          </a:p>
        </p:txBody>
      </p:sp>
      <p:sp>
        <p:nvSpPr>
          <p:cNvPr id="20" name="Text 15"/>
          <p:cNvSpPr/>
          <p:nvPr/>
        </p:nvSpPr>
        <p:spPr>
          <a:xfrm>
            <a:off x="6519672" y="2084832"/>
            <a:ext cx="2331720" cy="457200"/>
          </a:xfrm>
          <a:prstGeom prst="rect">
            <a:avLst/>
          </a:prstGeom>
          <a:noFill/>
          <a:ln/>
        </p:spPr>
        <p:txBody>
          <a:bodyPr wrap="square" lIns="0" tIns="0" rIns="0" bIns="0" rtlCol="0" anchor="ctr"/>
          <a:lstStyle/>
          <a:p>
            <a:pPr marL="0" indent="0">
              <a:buNone/>
            </a:pPr>
            <a:r>
              <a:rPr lang="en-US" sz="930" dirty="0">
                <a:solidFill>
                  <a:srgbClr val="C2CEE0"/>
                </a:solidFill>
                <a:latin typeface="Calibri" pitchFamily="34" charset="0"/>
                <a:ea typeface="Calibri" pitchFamily="34" charset="-122"/>
                <a:cs typeface="Calibri" pitchFamily="34" charset="-120"/>
              </a:rPr>
              <a:t>Instructor of History · nation-building scholar</a:t>
            </a:r>
            <a:endParaRPr lang="en-US" sz="930" dirty="0"/>
          </a:p>
        </p:txBody>
      </p:sp>
      <p:sp>
        <p:nvSpPr>
          <p:cNvPr id="21" name="Text 16"/>
          <p:cNvSpPr/>
          <p:nvPr/>
        </p:nvSpPr>
        <p:spPr>
          <a:xfrm>
            <a:off x="6519672" y="2542032"/>
            <a:ext cx="2331720" cy="237744"/>
          </a:xfrm>
          <a:prstGeom prst="rect">
            <a:avLst/>
          </a:prstGeom>
          <a:noFill/>
          <a:ln/>
        </p:spPr>
        <p:txBody>
          <a:bodyPr wrap="square" lIns="0" tIns="0" rIns="0" bIns="0" rtlCol="0" anchor="ctr"/>
          <a:lstStyle/>
          <a:p>
            <a:pPr marL="0" indent="0">
              <a:buNone/>
            </a:pPr>
            <a:r>
              <a:rPr lang="en-US" sz="900" b="1" dirty="0">
                <a:solidFill>
                  <a:srgbClr val="53C8E0"/>
                </a:solidFill>
                <a:latin typeface="Calibri" pitchFamily="34" charset="0"/>
                <a:ea typeface="Calibri" pitchFamily="34" charset="-122"/>
                <a:cs typeface="Calibri" pitchFamily="34" charset="-120"/>
              </a:rPr>
              <a:t>Historical Content Advisor</a:t>
            </a:r>
            <a:endParaRPr lang="en-US" sz="900" dirty="0"/>
          </a:p>
        </p:txBody>
      </p:sp>
      <p:sp>
        <p:nvSpPr>
          <p:cNvPr id="22" name="Shape 17"/>
          <p:cNvSpPr/>
          <p:nvPr/>
        </p:nvSpPr>
        <p:spPr>
          <a:xfrm>
            <a:off x="502920" y="3108960"/>
            <a:ext cx="8138160" cy="1207008"/>
          </a:xfrm>
          <a:prstGeom prst="roundRect">
            <a:avLst>
              <a:gd name="adj" fmla="val 6818"/>
            </a:avLst>
          </a:prstGeom>
          <a:solidFill>
            <a:srgbClr val="263350"/>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pic>
        <p:nvPicPr>
          <p:cNvPr id="23" name="Image 3" descr="preencoded.png"/>
          <p:cNvPicPr>
            <a:picLocks noChangeAspect="1"/>
          </p:cNvPicPr>
          <p:nvPr/>
        </p:nvPicPr>
        <p:blipFill>
          <a:blip r:embed="rId4"/>
          <a:stretch>
            <a:fillRect/>
          </a:stretch>
        </p:blipFill>
        <p:spPr>
          <a:xfrm>
            <a:off x="777240" y="3310128"/>
            <a:ext cx="310896" cy="310896"/>
          </a:xfrm>
          <a:prstGeom prst="rect">
            <a:avLst/>
          </a:prstGeom>
        </p:spPr>
      </p:pic>
      <p:sp>
        <p:nvSpPr>
          <p:cNvPr id="24" name="Text 18"/>
          <p:cNvSpPr/>
          <p:nvPr/>
        </p:nvSpPr>
        <p:spPr>
          <a:xfrm>
            <a:off x="1280160" y="3255264"/>
            <a:ext cx="7132320" cy="658368"/>
          </a:xfrm>
          <a:prstGeom prst="rect">
            <a:avLst/>
          </a:prstGeom>
          <a:noFill/>
          <a:ln/>
        </p:spPr>
        <p:txBody>
          <a:bodyPr wrap="square" lIns="0" tIns="0" rIns="0" bIns="0" rtlCol="0" anchor="ctr"/>
          <a:lstStyle/>
          <a:p>
            <a:pPr marL="0" indent="0">
              <a:buNone/>
            </a:pPr>
            <a:r>
              <a:rPr lang="en-US" sz="1300" i="1" dirty="0">
                <a:solidFill>
                  <a:srgbClr val="FFFFFF"/>
                </a:solidFill>
                <a:latin typeface="Cambria" pitchFamily="34" charset="0"/>
                <a:ea typeface="Cambria" pitchFamily="34" charset="-122"/>
                <a:cs typeface="Cambria" pitchFamily="34" charset="-120"/>
              </a:rPr>
              <a:t>The </a:t>
            </a:r>
            <a:r>
              <a:rPr lang="en-US" sz="1300" i="1" dirty="0" err="1">
                <a:solidFill>
                  <a:srgbClr val="FFFFFF"/>
                </a:solidFill>
                <a:latin typeface="Cambria" pitchFamily="34" charset="0"/>
                <a:ea typeface="Cambria" pitchFamily="34" charset="-122"/>
                <a:cs typeface="Cambria" pitchFamily="34" charset="-120"/>
              </a:rPr>
              <a:t>KazStory</a:t>
            </a:r>
            <a:r>
              <a:rPr lang="en-US" sz="1300" i="1" dirty="0">
                <a:solidFill>
                  <a:srgbClr val="FFFFFF"/>
                </a:solidFill>
                <a:latin typeface="Cambria" pitchFamily="34" charset="0"/>
                <a:ea typeface="Cambria" pitchFamily="34" charset="-122"/>
                <a:cs typeface="Cambria" pitchFamily="34" charset="-120"/>
              </a:rPr>
              <a:t> app has the potential to provide all citizens of Kazakhstan with unprecedented access to the history of their country. It can also increase global awareness of the history, literature, and traditions of the people of Kazakhstan. </a:t>
            </a:r>
          </a:p>
          <a:p>
            <a:pPr marL="0" indent="0">
              <a:buNone/>
            </a:pPr>
            <a:endParaRPr lang="en-US" sz="1300" dirty="0"/>
          </a:p>
        </p:txBody>
      </p:sp>
      <p:sp>
        <p:nvSpPr>
          <p:cNvPr id="25" name="Text 19"/>
          <p:cNvSpPr/>
          <p:nvPr/>
        </p:nvSpPr>
        <p:spPr>
          <a:xfrm>
            <a:off x="1280160" y="3931920"/>
            <a:ext cx="7132320" cy="256032"/>
          </a:xfrm>
          <a:prstGeom prst="rect">
            <a:avLst/>
          </a:prstGeom>
          <a:noFill/>
          <a:ln/>
        </p:spPr>
        <p:txBody>
          <a:bodyPr wrap="square" lIns="0" tIns="0" rIns="0" bIns="0" rtlCol="0" anchor="ctr"/>
          <a:lstStyle/>
          <a:p>
            <a:pPr marL="0" indent="0">
              <a:buNone/>
            </a:pPr>
            <a:r>
              <a:rPr lang="en-US" sz="1050" b="1" dirty="0">
                <a:solidFill>
                  <a:srgbClr val="E8A33B"/>
                </a:solidFill>
                <a:latin typeface="Calibri" pitchFamily="34" charset="0"/>
                <a:ea typeface="Calibri" pitchFamily="34" charset="-122"/>
                <a:cs typeface="Calibri" pitchFamily="34" charset="-120"/>
              </a:rPr>
              <a:t>— Dr. Daniel Scarborough, Senior Historical Advisor</a:t>
            </a:r>
            <a:endParaRPr lang="en-US" sz="1050" dirty="0"/>
          </a:p>
        </p:txBody>
      </p:sp>
      <p:sp>
        <p:nvSpPr>
          <p:cNvPr id="26" name="Text 20"/>
          <p:cNvSpPr/>
          <p:nvPr/>
        </p:nvSpPr>
        <p:spPr>
          <a:xfrm>
            <a:off x="502920" y="4498848"/>
            <a:ext cx="8138160" cy="274320"/>
          </a:xfrm>
          <a:prstGeom prst="rect">
            <a:avLst/>
          </a:prstGeom>
          <a:noFill/>
          <a:ln/>
        </p:spPr>
        <p:txBody>
          <a:bodyPr wrap="square" lIns="0" tIns="0" rIns="0" bIns="0" rtlCol="0" anchor="ctr"/>
          <a:lstStyle/>
          <a:p>
            <a:pPr marL="0" indent="0" algn="ctr">
              <a:buNone/>
            </a:pPr>
            <a:r>
              <a:rPr lang="en-US" sz="1050" dirty="0">
                <a:solidFill>
                  <a:srgbClr val="8493AB"/>
                </a:solidFill>
                <a:latin typeface="Calibri" pitchFamily="34" charset="0"/>
                <a:ea typeface="Calibri" pitchFamily="34" charset="-122"/>
                <a:cs typeface="Calibri" pitchFamily="34" charset="-120"/>
              </a:rPr>
              <a:t>Pipeline: PhD researchers draft → faculty review &amp; correct → published in Kazakh, Russian &amp; English.</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THE ASK</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₸3,000,000 — to turn a prototype into proof.</a:t>
            </a:r>
            <a:endParaRPr lang="en-US" sz="2800" dirty="0"/>
          </a:p>
        </p:txBody>
      </p:sp>
      <p:graphicFrame>
        <p:nvGraphicFramePr>
          <p:cNvPr id="4" name="Chart 0"/>
          <p:cNvGraphicFramePr/>
          <p:nvPr/>
        </p:nvGraphicFramePr>
        <p:xfrm>
          <a:off x="411480" y="1417320"/>
          <a:ext cx="3291840" cy="310896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3977640" y="1545336"/>
            <a:ext cx="146304" cy="146304"/>
          </a:xfrm>
          <a:prstGeom prst="ellipse">
            <a:avLst/>
          </a:prstGeom>
          <a:solidFill>
            <a:srgbClr val="E8A33B"/>
          </a:solidFill>
          <a:ln/>
        </p:spPr>
        <p:txBody>
          <a:bodyPr/>
          <a:lstStyle/>
          <a:p>
            <a:endParaRPr lang="en-US"/>
          </a:p>
        </p:txBody>
      </p:sp>
      <p:sp>
        <p:nvSpPr>
          <p:cNvPr id="6" name="Text 3"/>
          <p:cNvSpPr/>
          <p:nvPr/>
        </p:nvSpPr>
        <p:spPr>
          <a:xfrm>
            <a:off x="4251960" y="1481328"/>
            <a:ext cx="2743200" cy="2743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Content creation &amp; review</a:t>
            </a:r>
            <a:endParaRPr lang="en-US" sz="1200" dirty="0"/>
          </a:p>
        </p:txBody>
      </p:sp>
      <p:sp>
        <p:nvSpPr>
          <p:cNvPr id="7" name="Text 4"/>
          <p:cNvSpPr/>
          <p:nvPr/>
        </p:nvSpPr>
        <p:spPr>
          <a:xfrm>
            <a:off x="6949440" y="1481328"/>
            <a:ext cx="1691640" cy="274320"/>
          </a:xfrm>
          <a:prstGeom prst="rect">
            <a:avLst/>
          </a:prstGeom>
          <a:noFill/>
          <a:ln/>
        </p:spPr>
        <p:txBody>
          <a:bodyPr wrap="square" lIns="0" tIns="0" rIns="0" bIns="0" rtlCol="0" anchor="ctr"/>
          <a:lstStyle/>
          <a:p>
            <a:pPr marL="0" indent="0" algn="r">
              <a:buNone/>
            </a:pPr>
            <a:r>
              <a:rPr lang="en-US" sz="1200" b="1" dirty="0">
                <a:solidFill>
                  <a:srgbClr val="C2CEE0"/>
                </a:solidFill>
                <a:latin typeface="Calibri" pitchFamily="34" charset="0"/>
                <a:ea typeface="Calibri" pitchFamily="34" charset="-122"/>
                <a:cs typeface="Calibri" pitchFamily="34" charset="-120"/>
              </a:rPr>
              <a:t>₸1,050,000 · 35%</a:t>
            </a:r>
            <a:endParaRPr lang="en-US" sz="1200" dirty="0"/>
          </a:p>
        </p:txBody>
      </p:sp>
      <p:sp>
        <p:nvSpPr>
          <p:cNvPr id="8" name="Shape 5"/>
          <p:cNvSpPr/>
          <p:nvPr/>
        </p:nvSpPr>
        <p:spPr>
          <a:xfrm>
            <a:off x="3977640" y="1965960"/>
            <a:ext cx="146304" cy="146304"/>
          </a:xfrm>
          <a:prstGeom prst="ellipse">
            <a:avLst/>
          </a:prstGeom>
          <a:solidFill>
            <a:srgbClr val="53C8E0"/>
          </a:solidFill>
          <a:ln/>
        </p:spPr>
        <p:txBody>
          <a:bodyPr/>
          <a:lstStyle/>
          <a:p>
            <a:endParaRPr lang="en-US"/>
          </a:p>
        </p:txBody>
      </p:sp>
      <p:sp>
        <p:nvSpPr>
          <p:cNvPr id="9" name="Text 6"/>
          <p:cNvSpPr/>
          <p:nvPr/>
        </p:nvSpPr>
        <p:spPr>
          <a:xfrm>
            <a:off x="4251960" y="1901952"/>
            <a:ext cx="2743200" cy="2743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Platform development</a:t>
            </a:r>
            <a:endParaRPr lang="en-US" sz="1200" dirty="0"/>
          </a:p>
        </p:txBody>
      </p:sp>
      <p:sp>
        <p:nvSpPr>
          <p:cNvPr id="10" name="Text 7"/>
          <p:cNvSpPr/>
          <p:nvPr/>
        </p:nvSpPr>
        <p:spPr>
          <a:xfrm>
            <a:off x="6949440" y="1901952"/>
            <a:ext cx="1691640" cy="274320"/>
          </a:xfrm>
          <a:prstGeom prst="rect">
            <a:avLst/>
          </a:prstGeom>
          <a:noFill/>
          <a:ln/>
        </p:spPr>
        <p:txBody>
          <a:bodyPr wrap="square" lIns="0" tIns="0" rIns="0" bIns="0" rtlCol="0" anchor="ctr"/>
          <a:lstStyle/>
          <a:p>
            <a:pPr marL="0" indent="0" algn="r">
              <a:buNone/>
            </a:pPr>
            <a:r>
              <a:rPr lang="en-US" sz="1200" b="1" dirty="0">
                <a:solidFill>
                  <a:srgbClr val="C2CEE0"/>
                </a:solidFill>
                <a:latin typeface="Calibri" pitchFamily="34" charset="0"/>
                <a:ea typeface="Calibri" pitchFamily="34" charset="-122"/>
                <a:cs typeface="Calibri" pitchFamily="34" charset="-120"/>
              </a:rPr>
              <a:t>₸900,000 · 30%</a:t>
            </a:r>
            <a:endParaRPr lang="en-US" sz="1200" dirty="0"/>
          </a:p>
        </p:txBody>
      </p:sp>
      <p:sp>
        <p:nvSpPr>
          <p:cNvPr id="11" name="Shape 8"/>
          <p:cNvSpPr/>
          <p:nvPr/>
        </p:nvSpPr>
        <p:spPr>
          <a:xfrm>
            <a:off x="3977640" y="2386584"/>
            <a:ext cx="146304" cy="146304"/>
          </a:xfrm>
          <a:prstGeom prst="ellipse">
            <a:avLst/>
          </a:prstGeom>
          <a:solidFill>
            <a:srgbClr val="8C6FE6"/>
          </a:solidFill>
          <a:ln/>
        </p:spPr>
        <p:txBody>
          <a:bodyPr/>
          <a:lstStyle/>
          <a:p>
            <a:endParaRPr lang="en-US"/>
          </a:p>
        </p:txBody>
      </p:sp>
      <p:sp>
        <p:nvSpPr>
          <p:cNvPr id="12" name="Text 9"/>
          <p:cNvSpPr/>
          <p:nvPr/>
        </p:nvSpPr>
        <p:spPr>
          <a:xfrm>
            <a:off x="4251960" y="2322576"/>
            <a:ext cx="2743200" cy="2743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Pilot (~300 students)</a:t>
            </a:r>
            <a:endParaRPr lang="en-US" sz="1200" dirty="0"/>
          </a:p>
        </p:txBody>
      </p:sp>
      <p:sp>
        <p:nvSpPr>
          <p:cNvPr id="13" name="Text 10"/>
          <p:cNvSpPr/>
          <p:nvPr/>
        </p:nvSpPr>
        <p:spPr>
          <a:xfrm>
            <a:off x="6949440" y="2322576"/>
            <a:ext cx="1691640" cy="274320"/>
          </a:xfrm>
          <a:prstGeom prst="rect">
            <a:avLst/>
          </a:prstGeom>
          <a:noFill/>
          <a:ln/>
        </p:spPr>
        <p:txBody>
          <a:bodyPr wrap="square" lIns="0" tIns="0" rIns="0" bIns="0" rtlCol="0" anchor="ctr"/>
          <a:lstStyle/>
          <a:p>
            <a:pPr marL="0" indent="0" algn="r">
              <a:buNone/>
            </a:pPr>
            <a:r>
              <a:rPr lang="en-US" sz="1200" b="1" dirty="0">
                <a:solidFill>
                  <a:srgbClr val="C2CEE0"/>
                </a:solidFill>
                <a:latin typeface="Calibri" pitchFamily="34" charset="0"/>
                <a:ea typeface="Calibri" pitchFamily="34" charset="-122"/>
                <a:cs typeface="Calibri" pitchFamily="34" charset="-120"/>
              </a:rPr>
              <a:t>₸600,000 · 20%</a:t>
            </a:r>
            <a:endParaRPr lang="en-US" sz="1200" dirty="0"/>
          </a:p>
        </p:txBody>
      </p:sp>
      <p:sp>
        <p:nvSpPr>
          <p:cNvPr id="14" name="Shape 11"/>
          <p:cNvSpPr/>
          <p:nvPr/>
        </p:nvSpPr>
        <p:spPr>
          <a:xfrm>
            <a:off x="3977640" y="2807208"/>
            <a:ext cx="146304" cy="146304"/>
          </a:xfrm>
          <a:prstGeom prst="ellipse">
            <a:avLst/>
          </a:prstGeom>
          <a:solidFill>
            <a:srgbClr val="3E7BC4"/>
          </a:solidFill>
          <a:ln/>
        </p:spPr>
        <p:txBody>
          <a:bodyPr/>
          <a:lstStyle/>
          <a:p>
            <a:endParaRPr lang="en-US"/>
          </a:p>
        </p:txBody>
      </p:sp>
      <p:sp>
        <p:nvSpPr>
          <p:cNvPr id="15" name="Text 12"/>
          <p:cNvSpPr/>
          <p:nvPr/>
        </p:nvSpPr>
        <p:spPr>
          <a:xfrm>
            <a:off x="4251960" y="2743200"/>
            <a:ext cx="2743200" cy="2743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Technology &amp; setup</a:t>
            </a:r>
            <a:endParaRPr lang="en-US" sz="1200" dirty="0"/>
          </a:p>
        </p:txBody>
      </p:sp>
      <p:sp>
        <p:nvSpPr>
          <p:cNvPr id="16" name="Text 13"/>
          <p:cNvSpPr/>
          <p:nvPr/>
        </p:nvSpPr>
        <p:spPr>
          <a:xfrm>
            <a:off x="6949440" y="2743200"/>
            <a:ext cx="1691640" cy="274320"/>
          </a:xfrm>
          <a:prstGeom prst="rect">
            <a:avLst/>
          </a:prstGeom>
          <a:noFill/>
          <a:ln/>
        </p:spPr>
        <p:txBody>
          <a:bodyPr wrap="square" lIns="0" tIns="0" rIns="0" bIns="0" rtlCol="0" anchor="ctr"/>
          <a:lstStyle/>
          <a:p>
            <a:pPr marL="0" indent="0" algn="r">
              <a:buNone/>
            </a:pPr>
            <a:r>
              <a:rPr lang="en-US" sz="1200" b="1" dirty="0">
                <a:solidFill>
                  <a:srgbClr val="C2CEE0"/>
                </a:solidFill>
                <a:latin typeface="Calibri" pitchFamily="34" charset="0"/>
                <a:ea typeface="Calibri" pitchFamily="34" charset="-122"/>
                <a:cs typeface="Calibri" pitchFamily="34" charset="-120"/>
              </a:rPr>
              <a:t>₸300,000 · 10%</a:t>
            </a:r>
            <a:endParaRPr lang="en-US" sz="1200" dirty="0"/>
          </a:p>
        </p:txBody>
      </p:sp>
      <p:sp>
        <p:nvSpPr>
          <p:cNvPr id="17" name="Shape 14"/>
          <p:cNvSpPr/>
          <p:nvPr/>
        </p:nvSpPr>
        <p:spPr>
          <a:xfrm>
            <a:off x="3977640" y="3227832"/>
            <a:ext cx="146304" cy="146304"/>
          </a:xfrm>
          <a:prstGeom prst="ellipse">
            <a:avLst/>
          </a:prstGeom>
          <a:solidFill>
            <a:srgbClr val="5C6B85"/>
          </a:solidFill>
          <a:ln/>
        </p:spPr>
        <p:txBody>
          <a:bodyPr/>
          <a:lstStyle/>
          <a:p>
            <a:endParaRPr lang="en-US"/>
          </a:p>
        </p:txBody>
      </p:sp>
      <p:sp>
        <p:nvSpPr>
          <p:cNvPr id="18" name="Text 15"/>
          <p:cNvSpPr/>
          <p:nvPr/>
        </p:nvSpPr>
        <p:spPr>
          <a:xfrm>
            <a:off x="4251960" y="3163824"/>
            <a:ext cx="2743200" cy="2743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Contingency</a:t>
            </a:r>
            <a:endParaRPr lang="en-US" sz="1200" dirty="0"/>
          </a:p>
        </p:txBody>
      </p:sp>
      <p:sp>
        <p:nvSpPr>
          <p:cNvPr id="19" name="Text 16"/>
          <p:cNvSpPr/>
          <p:nvPr/>
        </p:nvSpPr>
        <p:spPr>
          <a:xfrm>
            <a:off x="6949440" y="3163824"/>
            <a:ext cx="1691640" cy="274320"/>
          </a:xfrm>
          <a:prstGeom prst="rect">
            <a:avLst/>
          </a:prstGeom>
          <a:noFill/>
          <a:ln/>
        </p:spPr>
        <p:txBody>
          <a:bodyPr wrap="square" lIns="0" tIns="0" rIns="0" bIns="0" rtlCol="0" anchor="ctr"/>
          <a:lstStyle/>
          <a:p>
            <a:pPr marL="0" indent="0" algn="r">
              <a:buNone/>
            </a:pPr>
            <a:r>
              <a:rPr lang="en-US" sz="1200" b="1" dirty="0">
                <a:solidFill>
                  <a:srgbClr val="C2CEE0"/>
                </a:solidFill>
                <a:latin typeface="Calibri" pitchFamily="34" charset="0"/>
                <a:ea typeface="Calibri" pitchFamily="34" charset="-122"/>
                <a:cs typeface="Calibri" pitchFamily="34" charset="-120"/>
              </a:rPr>
              <a:t>₸150,000 · 5%</a:t>
            </a:r>
            <a:endParaRPr lang="en-US" sz="1200" dirty="0"/>
          </a:p>
        </p:txBody>
      </p:sp>
      <p:sp>
        <p:nvSpPr>
          <p:cNvPr id="20" name="Shape 17"/>
          <p:cNvSpPr/>
          <p:nvPr/>
        </p:nvSpPr>
        <p:spPr>
          <a:xfrm>
            <a:off x="3977640" y="3749040"/>
            <a:ext cx="4663440" cy="868680"/>
          </a:xfrm>
          <a:prstGeom prst="roundRect">
            <a:avLst>
              <a:gd name="adj" fmla="val 9474"/>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1" name="Text 18"/>
          <p:cNvSpPr/>
          <p:nvPr/>
        </p:nvSpPr>
        <p:spPr>
          <a:xfrm>
            <a:off x="4206240" y="3858768"/>
            <a:ext cx="4251960" cy="658368"/>
          </a:xfrm>
          <a:prstGeom prst="rect">
            <a:avLst/>
          </a:prstGeom>
          <a:noFill/>
          <a:ln/>
        </p:spPr>
        <p:txBody>
          <a:bodyPr wrap="square" lIns="0" tIns="0" rIns="0" bIns="0" rtlCol="0" anchor="ctr"/>
          <a:lstStyle/>
          <a:p>
            <a:pPr marL="0" indent="0">
              <a:buNone/>
            </a:pPr>
            <a:r>
              <a:rPr lang="en-US" sz="1100" b="1" dirty="0">
                <a:solidFill>
                  <a:srgbClr val="E8A33B"/>
                </a:solidFill>
                <a:latin typeface="Calibri" pitchFamily="34" charset="0"/>
                <a:ea typeface="Calibri" pitchFamily="34" charset="-122"/>
                <a:cs typeface="Calibri" pitchFamily="34" charset="-120"/>
              </a:rPr>
              <a:t>What it buys: </a:t>
            </a:r>
            <a:r>
              <a:rPr lang="en-US" sz="1100" dirty="0">
                <a:solidFill>
                  <a:srgbClr val="C2CEE0"/>
                </a:solidFill>
                <a:latin typeface="Calibri" pitchFamily="34" charset="0"/>
                <a:ea typeface="Calibri" pitchFamily="34" charset="-122"/>
                <a:cs typeface="Calibri" pitchFamily="34" charset="-120"/>
              </a:rPr>
              <a:t>the launch content batch, a pilot-ready product, and a validated pilot — the evidence base every later stage stands on.</a:t>
            </a:r>
            <a:endParaRPr lang="en-US" sz="1100" dirty="0"/>
          </a:p>
        </p:txBody>
      </p:sp>
      <p:sp>
        <p:nvSpPr>
          <p:cNvPr id="22" name="Text 19"/>
          <p:cNvSpPr/>
          <p:nvPr/>
        </p:nvSpPr>
        <p:spPr>
          <a:xfrm>
            <a:off x="502920" y="4736592"/>
            <a:ext cx="8138160" cy="274320"/>
          </a:xfrm>
          <a:prstGeom prst="rect">
            <a:avLst/>
          </a:prstGeom>
          <a:noFill/>
          <a:ln/>
        </p:spPr>
        <p:txBody>
          <a:bodyPr wrap="square" rtlCol="0" anchor="ctr"/>
          <a:lstStyle/>
          <a:p>
            <a:pPr marL="0" indent="0" algn="ctr">
              <a:buNone/>
            </a:pPr>
            <a:r>
              <a:rPr lang="en-US" sz="1050" dirty="0">
                <a:solidFill>
                  <a:srgbClr val="8493AB"/>
                </a:solidFill>
                <a:latin typeface="Calibri" pitchFamily="34" charset="0"/>
                <a:ea typeface="Calibri" pitchFamily="34" charset="-122"/>
                <a:cs typeface="Calibri" pitchFamily="34" charset="-120"/>
              </a:rPr>
              <a:t>Salamullah Saleh · Founder, KazStory · Astana, Kazakhstan</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THE PROBLEM</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History is taught as memorization — and students disengage.</a:t>
            </a:r>
            <a:endParaRPr lang="en-US" sz="3000" dirty="0"/>
          </a:p>
        </p:txBody>
      </p:sp>
      <p:sp>
        <p:nvSpPr>
          <p:cNvPr id="4" name="Shape 2"/>
          <p:cNvSpPr/>
          <p:nvPr/>
        </p:nvSpPr>
        <p:spPr>
          <a:xfrm>
            <a:off x="502920" y="1600204"/>
            <a:ext cx="530352" cy="530352"/>
          </a:xfrm>
          <a:prstGeom prst="ellipse">
            <a:avLst/>
          </a:prstGeom>
          <a:solidFill>
            <a:srgbClr val="1C2A45"/>
          </a:solidFill>
          <a:ln w="12700">
            <a:solidFill>
              <a:srgbClr val="2A3A58"/>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640812" y="1738096"/>
            <a:ext cx="254569" cy="254569"/>
          </a:xfrm>
          <a:prstGeom prst="rect">
            <a:avLst/>
          </a:prstGeom>
        </p:spPr>
      </p:pic>
      <p:sp>
        <p:nvSpPr>
          <p:cNvPr id="6" name="Text 3"/>
          <p:cNvSpPr/>
          <p:nvPr/>
        </p:nvSpPr>
        <p:spPr>
          <a:xfrm>
            <a:off x="1207008" y="1563628"/>
            <a:ext cx="4023360" cy="292608"/>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Static formats</a:t>
            </a:r>
            <a:endParaRPr lang="en-US" sz="1450" dirty="0"/>
          </a:p>
        </p:txBody>
      </p:sp>
      <p:sp>
        <p:nvSpPr>
          <p:cNvPr id="7" name="Text 4"/>
          <p:cNvSpPr/>
          <p:nvPr/>
        </p:nvSpPr>
        <p:spPr>
          <a:xfrm>
            <a:off x="1207008" y="1738096"/>
            <a:ext cx="4069080" cy="749808"/>
          </a:xfrm>
          <a:prstGeom prst="rect">
            <a:avLst/>
          </a:prstGeom>
          <a:noFill/>
          <a:ln/>
        </p:spPr>
        <p:txBody>
          <a:bodyPr wrap="square" lIns="0" tIns="0" rIns="0" bIns="0" rtlCol="0" anchor="ctr"/>
          <a:lstStyle/>
          <a:p>
            <a:pPr marL="0" indent="0">
              <a:buNone/>
            </a:pPr>
            <a:r>
              <a:rPr lang="en-US" sz="1150" dirty="0">
                <a:solidFill>
                  <a:srgbClr val="C2CEE0"/>
                </a:solidFill>
                <a:latin typeface="Calibri" pitchFamily="34" charset="0"/>
                <a:ea typeface="Calibri" pitchFamily="34" charset="-122"/>
                <a:cs typeface="Calibri" pitchFamily="34" charset="-120"/>
              </a:rPr>
              <a:t>Textbooks and fragmented resources treat the past as names and dates to recite, not something to understand.</a:t>
            </a:r>
            <a:endParaRPr lang="en-US" sz="1150" dirty="0"/>
          </a:p>
        </p:txBody>
      </p:sp>
      <p:sp>
        <p:nvSpPr>
          <p:cNvPr id="8" name="Shape 5"/>
          <p:cNvSpPr/>
          <p:nvPr/>
        </p:nvSpPr>
        <p:spPr>
          <a:xfrm>
            <a:off x="502920" y="3291108"/>
            <a:ext cx="530352" cy="530352"/>
          </a:xfrm>
          <a:prstGeom prst="ellipse">
            <a:avLst/>
          </a:prstGeom>
          <a:solidFill>
            <a:srgbClr val="1C2A45"/>
          </a:solidFill>
          <a:ln w="12700">
            <a:solidFill>
              <a:srgbClr val="2A3A58"/>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640812" y="3429000"/>
            <a:ext cx="254569" cy="254569"/>
          </a:xfrm>
          <a:prstGeom prst="rect">
            <a:avLst/>
          </a:prstGeom>
        </p:spPr>
      </p:pic>
      <p:sp>
        <p:nvSpPr>
          <p:cNvPr id="10" name="Text 6"/>
          <p:cNvSpPr/>
          <p:nvPr/>
        </p:nvSpPr>
        <p:spPr>
          <a:xfrm>
            <a:off x="1207008" y="3254532"/>
            <a:ext cx="4023360" cy="292608"/>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Geography and time are invisible</a:t>
            </a:r>
            <a:endParaRPr lang="en-US" sz="1450" dirty="0"/>
          </a:p>
        </p:txBody>
      </p:sp>
      <p:sp>
        <p:nvSpPr>
          <p:cNvPr id="11" name="Text 7"/>
          <p:cNvSpPr/>
          <p:nvPr/>
        </p:nvSpPr>
        <p:spPr>
          <a:xfrm>
            <a:off x="1207008" y="3429000"/>
            <a:ext cx="4069080" cy="749808"/>
          </a:xfrm>
          <a:prstGeom prst="rect">
            <a:avLst/>
          </a:prstGeom>
          <a:noFill/>
          <a:ln/>
        </p:spPr>
        <p:txBody>
          <a:bodyPr wrap="square" lIns="0" tIns="0" rIns="0" bIns="0" rtlCol="0" anchor="ctr"/>
          <a:lstStyle/>
          <a:p>
            <a:pPr marL="0" indent="0">
              <a:buNone/>
            </a:pPr>
            <a:r>
              <a:rPr lang="en-US" sz="1150" dirty="0">
                <a:solidFill>
                  <a:srgbClr val="C2CEE0"/>
                </a:solidFill>
                <a:latin typeface="Calibri" pitchFamily="34" charset="0"/>
                <a:ea typeface="Calibri" pitchFamily="34" charset="-122"/>
                <a:cs typeface="Calibri" pitchFamily="34" charset="-120"/>
              </a:rPr>
              <a:t>Why events happened where and when they did is nearly impossible to convey through text alone.</a:t>
            </a:r>
            <a:endParaRPr lang="en-US" sz="1150" dirty="0"/>
          </a:p>
        </p:txBody>
      </p:sp>
      <p:sp>
        <p:nvSpPr>
          <p:cNvPr id="12" name="Shape 8"/>
          <p:cNvSpPr/>
          <p:nvPr/>
        </p:nvSpPr>
        <p:spPr>
          <a:xfrm>
            <a:off x="502920" y="4174237"/>
            <a:ext cx="530352" cy="530352"/>
          </a:xfrm>
          <a:prstGeom prst="ellipse">
            <a:avLst/>
          </a:prstGeom>
          <a:solidFill>
            <a:srgbClr val="1C2A45"/>
          </a:solidFill>
          <a:ln w="12700">
            <a:solidFill>
              <a:srgbClr val="2A3A58"/>
            </a:solidFill>
            <a:prstDash val="solid"/>
          </a:ln>
        </p:spPr>
        <p:txBody>
          <a:bodyPr/>
          <a:lstStyle/>
          <a:p>
            <a:endParaRPr lang="en-US"/>
          </a:p>
        </p:txBody>
      </p:sp>
      <p:pic>
        <p:nvPicPr>
          <p:cNvPr id="13" name="Image 2" descr="preencoded.png"/>
          <p:cNvPicPr>
            <a:picLocks noChangeAspect="1"/>
          </p:cNvPicPr>
          <p:nvPr/>
        </p:nvPicPr>
        <p:blipFill>
          <a:blip r:embed="rId5"/>
          <a:stretch>
            <a:fillRect/>
          </a:stretch>
        </p:blipFill>
        <p:spPr>
          <a:xfrm>
            <a:off x="640812" y="4312129"/>
            <a:ext cx="254569" cy="254569"/>
          </a:xfrm>
          <a:prstGeom prst="rect">
            <a:avLst/>
          </a:prstGeom>
        </p:spPr>
      </p:pic>
      <p:sp>
        <p:nvSpPr>
          <p:cNvPr id="14" name="Text 9"/>
          <p:cNvSpPr/>
          <p:nvPr/>
        </p:nvSpPr>
        <p:spPr>
          <a:xfrm>
            <a:off x="1207008" y="4137661"/>
            <a:ext cx="4023360" cy="292608"/>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Unequal access</a:t>
            </a:r>
            <a:endParaRPr lang="en-US" sz="1450" dirty="0"/>
          </a:p>
        </p:txBody>
      </p:sp>
      <p:sp>
        <p:nvSpPr>
          <p:cNvPr id="15" name="Text 10"/>
          <p:cNvSpPr/>
          <p:nvPr/>
        </p:nvSpPr>
        <p:spPr>
          <a:xfrm>
            <a:off x="1207008" y="4312129"/>
            <a:ext cx="4069080" cy="749808"/>
          </a:xfrm>
          <a:prstGeom prst="rect">
            <a:avLst/>
          </a:prstGeom>
          <a:noFill/>
          <a:ln/>
        </p:spPr>
        <p:txBody>
          <a:bodyPr wrap="square" lIns="0" tIns="0" rIns="0" bIns="0" rtlCol="0" anchor="ctr"/>
          <a:lstStyle/>
          <a:p>
            <a:pPr marL="0" indent="0">
              <a:buNone/>
            </a:pPr>
            <a:r>
              <a:rPr lang="en-US" sz="1150" dirty="0">
                <a:solidFill>
                  <a:srgbClr val="C2CEE0"/>
                </a:solidFill>
                <a:latin typeface="Calibri" pitchFamily="34" charset="0"/>
                <a:ea typeface="Calibri" pitchFamily="34" charset="-122"/>
                <a:cs typeface="Calibri" pitchFamily="34" charset="-120"/>
              </a:rPr>
              <a:t>Students outside major cities have the least access to engaging, high-quality historical learning (SDG 4 gap).</a:t>
            </a:r>
            <a:endParaRPr lang="en-US" sz="1150" dirty="0"/>
          </a:p>
        </p:txBody>
      </p:sp>
      <p:sp>
        <p:nvSpPr>
          <p:cNvPr id="16" name="Shape 11"/>
          <p:cNvSpPr/>
          <p:nvPr/>
        </p:nvSpPr>
        <p:spPr>
          <a:xfrm>
            <a:off x="5715000" y="1481328"/>
            <a:ext cx="2926080" cy="3127248"/>
          </a:xfrm>
          <a:prstGeom prst="roundRect">
            <a:avLst>
              <a:gd name="adj" fmla="val 2813"/>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7" name="Text 12"/>
          <p:cNvSpPr/>
          <p:nvPr/>
        </p:nvSpPr>
        <p:spPr>
          <a:xfrm>
            <a:off x="5715000" y="1783080"/>
            <a:ext cx="2926080" cy="960120"/>
          </a:xfrm>
          <a:prstGeom prst="rect">
            <a:avLst/>
          </a:prstGeom>
          <a:noFill/>
          <a:ln/>
        </p:spPr>
        <p:txBody>
          <a:bodyPr wrap="square" rtlCol="0" anchor="ctr"/>
          <a:lstStyle/>
          <a:p>
            <a:pPr marL="0" indent="0" algn="ctr">
              <a:buNone/>
            </a:pPr>
            <a:r>
              <a:rPr lang="en-US" sz="6400" b="1" dirty="0">
                <a:solidFill>
                  <a:srgbClr val="E8A33B"/>
                </a:solidFill>
                <a:latin typeface="Cambria" pitchFamily="34" charset="0"/>
                <a:ea typeface="Cambria" pitchFamily="34" charset="-122"/>
                <a:cs typeface="Cambria" pitchFamily="34" charset="-120"/>
              </a:rPr>
              <a:t>0</a:t>
            </a:r>
            <a:endParaRPr lang="en-US" sz="6400" dirty="0"/>
          </a:p>
        </p:txBody>
      </p:sp>
      <p:sp>
        <p:nvSpPr>
          <p:cNvPr id="18" name="Text 13"/>
          <p:cNvSpPr/>
          <p:nvPr/>
        </p:nvSpPr>
        <p:spPr>
          <a:xfrm>
            <a:off x="5989320" y="2788920"/>
            <a:ext cx="2377440" cy="640080"/>
          </a:xfrm>
          <a:prstGeom prst="rect">
            <a:avLst/>
          </a:prstGeom>
          <a:noFill/>
          <a:ln/>
        </p:spPr>
        <p:txBody>
          <a:bodyPr wrap="square" rtlCol="0" anchor="ctr"/>
          <a:lstStyle/>
          <a:p>
            <a:pPr marL="0" indent="0" algn="ctr">
              <a:buNone/>
            </a:pPr>
            <a:r>
              <a:rPr lang="en-US" sz="1250" dirty="0">
                <a:solidFill>
                  <a:srgbClr val="FFFFFF"/>
                </a:solidFill>
                <a:latin typeface="Calibri" pitchFamily="34" charset="0"/>
                <a:ea typeface="Calibri" pitchFamily="34" charset="-122"/>
                <a:cs typeface="Calibri" pitchFamily="34" charset="-120"/>
              </a:rPr>
              <a:t>modern, interactive platforms exist for Kazakh history</a:t>
            </a:r>
            <a:endParaRPr lang="en-US" sz="1250" dirty="0"/>
          </a:p>
        </p:txBody>
      </p:sp>
      <p:sp>
        <p:nvSpPr>
          <p:cNvPr id="19" name="Text 14"/>
          <p:cNvSpPr/>
          <p:nvPr/>
        </p:nvSpPr>
        <p:spPr>
          <a:xfrm>
            <a:off x="5989320" y="3611880"/>
            <a:ext cx="2377440" cy="777240"/>
          </a:xfrm>
          <a:prstGeom prst="rect">
            <a:avLst/>
          </a:prstGeom>
          <a:noFill/>
          <a:ln/>
        </p:spPr>
        <p:txBody>
          <a:bodyPr wrap="square" rtlCol="0" anchor="ctr"/>
          <a:lstStyle/>
          <a:p>
            <a:pPr marL="0" indent="0" algn="ctr">
              <a:buNone/>
            </a:pPr>
            <a:r>
              <a:rPr lang="en-US" sz="1050" i="1" dirty="0">
                <a:solidFill>
                  <a:srgbClr val="8493AB"/>
                </a:solidFill>
                <a:latin typeface="Calibri" pitchFamily="34" charset="0"/>
                <a:ea typeface="Calibri" pitchFamily="34" charset="-122"/>
                <a:cs typeface="Calibri" pitchFamily="34" charset="-120"/>
              </a:rPr>
              <a:t>The gap is in delivery, not knowledge — the scholarship exists; the format fails students.</a:t>
            </a:r>
            <a:endParaRPr lang="en-US" sz="1050" dirty="0"/>
          </a:p>
        </p:txBody>
      </p:sp>
      <p:pic>
        <p:nvPicPr>
          <p:cNvPr id="21" name="Image 3" descr="preencoded.png">
            <a:extLst>
              <a:ext uri="{FF2B5EF4-FFF2-40B4-BE49-F238E27FC236}">
                <a16:creationId xmlns:a16="http://schemas.microsoft.com/office/drawing/2014/main" id="{0E10F024-F37F-06B5-3F81-32904BCB737E}"/>
              </a:ext>
            </a:extLst>
          </p:cNvPr>
          <p:cNvPicPr>
            <a:picLocks noChangeAspect="1"/>
          </p:cNvPicPr>
          <p:nvPr/>
        </p:nvPicPr>
        <p:blipFill>
          <a:blip r:embed="rId6"/>
          <a:stretch>
            <a:fillRect/>
          </a:stretch>
        </p:blipFill>
        <p:spPr>
          <a:xfrm>
            <a:off x="645045" y="2487862"/>
            <a:ext cx="250336" cy="250336"/>
          </a:xfrm>
          <a:prstGeom prst="rect">
            <a:avLst/>
          </a:prstGeom>
        </p:spPr>
      </p:pic>
      <p:sp>
        <p:nvSpPr>
          <p:cNvPr id="22" name="Text 18">
            <a:extLst>
              <a:ext uri="{FF2B5EF4-FFF2-40B4-BE49-F238E27FC236}">
                <a16:creationId xmlns:a16="http://schemas.microsoft.com/office/drawing/2014/main" id="{B32D810A-4763-628A-BFFF-B374E3571021}"/>
              </a:ext>
            </a:extLst>
          </p:cNvPr>
          <p:cNvSpPr/>
          <p:nvPr/>
        </p:nvSpPr>
        <p:spPr>
          <a:xfrm>
            <a:off x="1133856" y="2351952"/>
            <a:ext cx="4581144" cy="407596"/>
          </a:xfrm>
          <a:prstGeom prst="rect">
            <a:avLst/>
          </a:prstGeom>
          <a:noFill/>
          <a:ln/>
        </p:spPr>
        <p:txBody>
          <a:bodyPr wrap="square" lIns="0" tIns="0" rIns="0" bIns="0" rtlCol="0" anchor="ctr"/>
          <a:lstStyle/>
          <a:p>
            <a:pPr marL="0" indent="0">
              <a:buNone/>
            </a:pPr>
            <a:r>
              <a:rPr lang="en-US" sz="1400" i="1" dirty="0">
                <a:solidFill>
                  <a:srgbClr val="FFFFFF"/>
                </a:solidFill>
                <a:latin typeface="Cambria" pitchFamily="34" charset="0"/>
                <a:ea typeface="Cambria" pitchFamily="34" charset="-122"/>
                <a:cs typeface="Cambria" pitchFamily="34" charset="-120"/>
              </a:rPr>
              <a:t>"They are terrible, and I would want to change everything."</a:t>
            </a:r>
            <a:endParaRPr lang="en-US" sz="1400" dirty="0"/>
          </a:p>
        </p:txBody>
      </p:sp>
      <p:sp>
        <p:nvSpPr>
          <p:cNvPr id="23" name="Text 19">
            <a:extLst>
              <a:ext uri="{FF2B5EF4-FFF2-40B4-BE49-F238E27FC236}">
                <a16:creationId xmlns:a16="http://schemas.microsoft.com/office/drawing/2014/main" id="{E552F0E3-F595-2DEF-3F36-9AD33FE0DA3E}"/>
              </a:ext>
            </a:extLst>
          </p:cNvPr>
          <p:cNvSpPr/>
          <p:nvPr/>
        </p:nvSpPr>
        <p:spPr>
          <a:xfrm>
            <a:off x="1133856" y="2857070"/>
            <a:ext cx="4415627" cy="158510"/>
          </a:xfrm>
          <a:prstGeom prst="rect">
            <a:avLst/>
          </a:prstGeom>
          <a:noFill/>
          <a:ln/>
        </p:spPr>
        <p:txBody>
          <a:bodyPr wrap="square" lIns="0" tIns="0" rIns="0" bIns="0" rtlCol="0" anchor="ctr"/>
          <a:lstStyle/>
          <a:p>
            <a:r>
              <a:rPr lang="en-US" sz="800" b="1" dirty="0">
                <a:solidFill>
                  <a:srgbClr val="E8A33B"/>
                </a:solidFill>
                <a:latin typeface="Calibri" pitchFamily="34" charset="0"/>
                <a:ea typeface="Calibri" pitchFamily="34" charset="-122"/>
                <a:cs typeface="Calibri" pitchFamily="34" charset="-120"/>
              </a:rPr>
              <a:t>— </a:t>
            </a:r>
            <a:r>
              <a:rPr lang="en-US" sz="800" b="1" dirty="0" err="1">
                <a:solidFill>
                  <a:srgbClr val="E8A33B"/>
                </a:solidFill>
                <a:latin typeface="Calibri" pitchFamily="34" charset="0"/>
                <a:ea typeface="Calibri" pitchFamily="34" charset="-122"/>
                <a:cs typeface="Calibri" pitchFamily="34" charset="-120"/>
              </a:rPr>
              <a:t>Zhakyslyk</a:t>
            </a:r>
            <a:r>
              <a:rPr lang="en-US" sz="800" b="1" dirty="0">
                <a:solidFill>
                  <a:srgbClr val="E8A33B"/>
                </a:solidFill>
                <a:latin typeface="Calibri" pitchFamily="34" charset="0"/>
                <a:ea typeface="Calibri" pitchFamily="34" charset="-122"/>
                <a:cs typeface="Calibri" pitchFamily="34" charset="-120"/>
              </a:rPr>
              <a:t> </a:t>
            </a:r>
            <a:r>
              <a:rPr lang="en-US" sz="800" b="1" dirty="0" err="1">
                <a:solidFill>
                  <a:srgbClr val="E8A33B"/>
                </a:solidFill>
                <a:latin typeface="Calibri" pitchFamily="34" charset="0"/>
                <a:ea typeface="Calibri" pitchFamily="34" charset="-122"/>
                <a:cs typeface="Calibri" pitchFamily="34" charset="-120"/>
              </a:rPr>
              <a:t>Sabitov</a:t>
            </a:r>
            <a:r>
              <a:rPr lang="en-US" sz="800" b="1" dirty="0">
                <a:solidFill>
                  <a:srgbClr val="E8A33B"/>
                </a:solidFill>
                <a:latin typeface="Calibri" pitchFamily="34" charset="0"/>
                <a:ea typeface="Calibri" pitchFamily="34" charset="-122"/>
                <a:cs typeface="Calibri" pitchFamily="34" charset="-120"/>
              </a:rPr>
              <a:t>, Head of the Scientific Institute for the Study of the Ulus of </a:t>
            </a:r>
            <a:r>
              <a:rPr lang="en-US" sz="800" b="1" dirty="0" err="1">
                <a:solidFill>
                  <a:srgbClr val="E8A33B"/>
                </a:solidFill>
                <a:latin typeface="Calibri" pitchFamily="34" charset="0"/>
                <a:ea typeface="Calibri" pitchFamily="34" charset="-122"/>
                <a:cs typeface="Calibri" pitchFamily="34" charset="-120"/>
              </a:rPr>
              <a:t>Juchi</a:t>
            </a:r>
            <a:r>
              <a:rPr lang="en-US" sz="800" b="1" dirty="0">
                <a:solidFill>
                  <a:srgbClr val="E8A33B"/>
                </a:solidFill>
                <a:latin typeface="Calibri" pitchFamily="34" charset="0"/>
                <a:ea typeface="Calibri" pitchFamily="34" charset="-122"/>
                <a:cs typeface="Calibri" pitchFamily="34" charset="-120"/>
              </a:rPr>
              <a:t> under Kazakhstan's Ministry of Science and Higher Education and author of over 300 academic publications</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THE SOLUTION</a:t>
            </a:r>
            <a:endParaRPr lang="en-US" sz="1100" dirty="0"/>
          </a:p>
        </p:txBody>
      </p:sp>
      <p:sp>
        <p:nvSpPr>
          <p:cNvPr id="3" name="Text 1"/>
          <p:cNvSpPr/>
          <p:nvPr/>
        </p:nvSpPr>
        <p:spPr>
          <a:xfrm>
            <a:off x="502920" y="566928"/>
            <a:ext cx="4114800" cy="685800"/>
          </a:xfrm>
          <a:prstGeom prst="rect">
            <a:avLst/>
          </a:prstGeom>
          <a:noFill/>
          <a:ln/>
        </p:spPr>
        <p:txBody>
          <a:bodyPr wrap="square" lIns="0" tIns="0" rIns="0" bIns="0" rtlCol="0" anchor="ctr"/>
          <a:lstStyle/>
          <a:p>
            <a:pPr marL="0" indent="0">
              <a:buNone/>
            </a:pPr>
            <a:r>
              <a:rPr lang="en-US" sz="2900" b="1" dirty="0">
                <a:solidFill>
                  <a:srgbClr val="FFFFFF"/>
                </a:solidFill>
                <a:latin typeface="Cambria" pitchFamily="34" charset="0"/>
                <a:ea typeface="Cambria" pitchFamily="34" charset="-122"/>
                <a:cs typeface="Cambria" pitchFamily="34" charset="-120"/>
              </a:rPr>
              <a:t>A living map of Kazakh history.</a:t>
            </a:r>
            <a:endParaRPr lang="en-US" sz="2900" dirty="0"/>
          </a:p>
        </p:txBody>
      </p:sp>
      <p:sp>
        <p:nvSpPr>
          <p:cNvPr id="4" name="Shape 2"/>
          <p:cNvSpPr/>
          <p:nvPr/>
        </p:nvSpPr>
        <p:spPr>
          <a:xfrm>
            <a:off x="502920" y="1554480"/>
            <a:ext cx="512064" cy="512064"/>
          </a:xfrm>
          <a:prstGeom prst="ellipse">
            <a:avLst/>
          </a:prstGeom>
          <a:solidFill>
            <a:srgbClr val="1C2A45"/>
          </a:solidFill>
          <a:ln w="12700">
            <a:solidFill>
              <a:srgbClr val="2A3A58"/>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636057" y="1687617"/>
            <a:ext cx="245791" cy="245791"/>
          </a:xfrm>
          <a:prstGeom prst="rect">
            <a:avLst/>
          </a:prstGeom>
        </p:spPr>
      </p:pic>
      <p:sp>
        <p:nvSpPr>
          <p:cNvPr id="6" name="Text 3"/>
          <p:cNvSpPr/>
          <p:nvPr/>
        </p:nvSpPr>
        <p:spPr>
          <a:xfrm>
            <a:off x="1188720" y="1517904"/>
            <a:ext cx="3063240" cy="274320"/>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Move through time</a:t>
            </a:r>
            <a:endParaRPr lang="en-US" sz="1350" dirty="0"/>
          </a:p>
        </p:txBody>
      </p:sp>
      <p:sp>
        <p:nvSpPr>
          <p:cNvPr id="7" name="Text 4"/>
          <p:cNvSpPr/>
          <p:nvPr/>
        </p:nvSpPr>
        <p:spPr>
          <a:xfrm>
            <a:off x="1188720" y="1792224"/>
            <a:ext cx="3200400" cy="82296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Drag the timeline from 500 BC to 2025 — watch borders shift, cities grow, and trade routes activate.</a:t>
            </a:r>
            <a:endParaRPr lang="en-US" sz="1100" dirty="0"/>
          </a:p>
        </p:txBody>
      </p:sp>
      <p:sp>
        <p:nvSpPr>
          <p:cNvPr id="8" name="Shape 5"/>
          <p:cNvSpPr/>
          <p:nvPr/>
        </p:nvSpPr>
        <p:spPr>
          <a:xfrm>
            <a:off x="502920" y="2697480"/>
            <a:ext cx="512064" cy="512064"/>
          </a:xfrm>
          <a:prstGeom prst="ellipse">
            <a:avLst/>
          </a:prstGeom>
          <a:solidFill>
            <a:srgbClr val="1C2A45"/>
          </a:solidFill>
          <a:ln w="12700">
            <a:solidFill>
              <a:srgbClr val="2A3A58"/>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636057" y="2830617"/>
            <a:ext cx="245791" cy="245791"/>
          </a:xfrm>
          <a:prstGeom prst="rect">
            <a:avLst/>
          </a:prstGeom>
        </p:spPr>
      </p:pic>
      <p:sp>
        <p:nvSpPr>
          <p:cNvPr id="10" name="Text 6"/>
          <p:cNvSpPr/>
          <p:nvPr/>
        </p:nvSpPr>
        <p:spPr>
          <a:xfrm>
            <a:off x="1188720" y="2660904"/>
            <a:ext cx="3063240" cy="274320"/>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Built around the map</a:t>
            </a:r>
            <a:endParaRPr lang="en-US" sz="1350" dirty="0"/>
          </a:p>
        </p:txBody>
      </p:sp>
      <p:sp>
        <p:nvSpPr>
          <p:cNvPr id="11" name="Text 7"/>
          <p:cNvSpPr/>
          <p:nvPr/>
        </p:nvSpPr>
        <p:spPr>
          <a:xfrm>
            <a:off x="1188720" y="2935224"/>
            <a:ext cx="3200400" cy="82296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Figure profiles, city histories, event timelines, and a full cultural layer: music, cuisine, nomadic life.</a:t>
            </a:r>
            <a:endParaRPr lang="en-US" sz="1100" dirty="0"/>
          </a:p>
        </p:txBody>
      </p:sp>
      <p:sp>
        <p:nvSpPr>
          <p:cNvPr id="12" name="Shape 8"/>
          <p:cNvSpPr/>
          <p:nvPr/>
        </p:nvSpPr>
        <p:spPr>
          <a:xfrm>
            <a:off x="502920" y="3840480"/>
            <a:ext cx="512064" cy="512064"/>
          </a:xfrm>
          <a:prstGeom prst="ellipse">
            <a:avLst/>
          </a:prstGeom>
          <a:solidFill>
            <a:srgbClr val="1C2A45"/>
          </a:solidFill>
          <a:ln w="12700">
            <a:solidFill>
              <a:srgbClr val="2A3A58"/>
            </a:solidFill>
            <a:prstDash val="solid"/>
          </a:ln>
        </p:spPr>
        <p:txBody>
          <a:bodyPr/>
          <a:lstStyle/>
          <a:p>
            <a:endParaRPr lang="en-US"/>
          </a:p>
        </p:txBody>
      </p:sp>
      <p:pic>
        <p:nvPicPr>
          <p:cNvPr id="13" name="Image 2" descr="preencoded.png"/>
          <p:cNvPicPr>
            <a:picLocks noChangeAspect="1"/>
          </p:cNvPicPr>
          <p:nvPr/>
        </p:nvPicPr>
        <p:blipFill>
          <a:blip r:embed="rId5"/>
          <a:stretch>
            <a:fillRect/>
          </a:stretch>
        </p:blipFill>
        <p:spPr>
          <a:xfrm>
            <a:off x="636057" y="3973617"/>
            <a:ext cx="245791" cy="245791"/>
          </a:xfrm>
          <a:prstGeom prst="rect">
            <a:avLst/>
          </a:prstGeom>
        </p:spPr>
      </p:pic>
      <p:sp>
        <p:nvSpPr>
          <p:cNvPr id="14" name="Text 9"/>
          <p:cNvSpPr/>
          <p:nvPr/>
        </p:nvSpPr>
        <p:spPr>
          <a:xfrm>
            <a:off x="1188720" y="3803904"/>
            <a:ext cx="3063240" cy="274320"/>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Designed for retention</a:t>
            </a:r>
            <a:endParaRPr lang="en-US" sz="1350" dirty="0"/>
          </a:p>
        </p:txBody>
      </p:sp>
      <p:sp>
        <p:nvSpPr>
          <p:cNvPr id="15" name="Text 10"/>
          <p:cNvSpPr/>
          <p:nvPr/>
        </p:nvSpPr>
        <p:spPr>
          <a:xfrm>
            <a:off x="1188720" y="4078224"/>
            <a:ext cx="3200400" cy="82296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Quizzes, map challenges, points, and badges turn study into an active habit.</a:t>
            </a:r>
            <a:endParaRPr lang="en-US" sz="1100" dirty="0"/>
          </a:p>
        </p:txBody>
      </p:sp>
      <p:sp>
        <p:nvSpPr>
          <p:cNvPr id="16" name="Shape 11"/>
          <p:cNvSpPr/>
          <p:nvPr/>
        </p:nvSpPr>
        <p:spPr>
          <a:xfrm>
            <a:off x="4553712" y="1207008"/>
            <a:ext cx="4224528" cy="3200400"/>
          </a:xfrm>
          <a:prstGeom prst="roundRect">
            <a:avLst>
              <a:gd name="adj" fmla="val 2571"/>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pic>
        <p:nvPicPr>
          <p:cNvPr id="17" name="Image 3" descr="assets/map.png"/>
          <p:cNvPicPr>
            <a:picLocks noChangeAspect="1"/>
          </p:cNvPicPr>
          <p:nvPr/>
        </p:nvPicPr>
        <p:blipFill>
          <a:blip r:embed="rId6"/>
          <a:stretch>
            <a:fillRect/>
          </a:stretch>
        </p:blipFill>
        <p:spPr>
          <a:xfrm>
            <a:off x="4700016" y="1371600"/>
            <a:ext cx="3931920" cy="2660904"/>
          </a:xfrm>
          <a:prstGeom prst="rect">
            <a:avLst/>
          </a:prstGeom>
        </p:spPr>
      </p:pic>
      <p:sp>
        <p:nvSpPr>
          <p:cNvPr id="18" name="Text 12"/>
          <p:cNvSpPr/>
          <p:nvPr/>
        </p:nvSpPr>
        <p:spPr>
          <a:xfrm>
            <a:off x="4700016" y="4087368"/>
            <a:ext cx="3931920" cy="274320"/>
          </a:xfrm>
          <a:prstGeom prst="rect">
            <a:avLst/>
          </a:prstGeom>
          <a:noFill/>
          <a:ln/>
        </p:spPr>
        <p:txBody>
          <a:bodyPr wrap="square" rtlCol="0" anchor="ctr"/>
          <a:lstStyle/>
          <a:p>
            <a:pPr marL="0" indent="0" algn="ctr">
              <a:buNone/>
            </a:pPr>
            <a:r>
              <a:rPr lang="en-US" sz="950" i="1" dirty="0">
                <a:solidFill>
                  <a:srgbClr val="8493AB"/>
                </a:solidFill>
                <a:latin typeface="Calibri" pitchFamily="34" charset="0"/>
                <a:ea typeface="Calibri" pitchFamily="34" charset="-122"/>
                <a:cs typeface="Calibri" pitchFamily="34" charset="-120"/>
              </a:rPr>
              <a:t>Actual product — the dynamic map, scrubbing the year 2025 AD.</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TRACTION · PRODUCT</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Not a concept. A working prototype.</a:t>
            </a:r>
            <a:endParaRPr lang="en-US" sz="3000" dirty="0"/>
          </a:p>
        </p:txBody>
      </p:sp>
      <p:sp>
        <p:nvSpPr>
          <p:cNvPr id="4" name="Text 2"/>
          <p:cNvSpPr/>
          <p:nvPr/>
        </p:nvSpPr>
        <p:spPr>
          <a:xfrm>
            <a:off x="502920" y="1207008"/>
            <a:ext cx="8138160" cy="457200"/>
          </a:xfrm>
          <a:prstGeom prst="rect">
            <a:avLst/>
          </a:prstGeom>
          <a:noFill/>
          <a:ln/>
        </p:spPr>
        <p:txBody>
          <a:bodyPr wrap="square" lIns="0" tIns="0" rIns="0" bIns="0" rtlCol="0" anchor="ctr"/>
          <a:lstStyle/>
          <a:p>
            <a:pPr marL="0" indent="0">
              <a:buNone/>
            </a:pPr>
            <a:r>
              <a:rPr lang="en-US" sz="1200" dirty="0">
                <a:solidFill>
                  <a:srgbClr val="C2CEE0"/>
                </a:solidFill>
                <a:latin typeface="Calibri" pitchFamily="34" charset="0"/>
                <a:ea typeface="Calibri" pitchFamily="34" charset="-122"/>
                <a:cs typeface="Calibri" pitchFamily="34" charset="-120"/>
              </a:rPr>
              <a:t>Built and functional today — map, lesson journeys, city deep-dives, gamified progress, and an AI history guide, in a dark steppe-blue and gold design language.</a:t>
            </a:r>
            <a:endParaRPr lang="en-US" sz="1200" dirty="0"/>
          </a:p>
        </p:txBody>
      </p:sp>
      <p:sp>
        <p:nvSpPr>
          <p:cNvPr id="5" name="Shape 3"/>
          <p:cNvSpPr/>
          <p:nvPr/>
        </p:nvSpPr>
        <p:spPr>
          <a:xfrm>
            <a:off x="502920" y="1783080"/>
            <a:ext cx="2697480" cy="2697480"/>
          </a:xfrm>
          <a:prstGeom prst="roundRect">
            <a:avLst>
              <a:gd name="adj" fmla="val 3051"/>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pic>
        <p:nvPicPr>
          <p:cNvPr id="6" name="Image 0" descr="assets/home.png"/>
          <p:cNvPicPr>
            <a:picLocks noChangeAspect="1"/>
          </p:cNvPicPr>
          <p:nvPr/>
        </p:nvPicPr>
        <p:blipFill>
          <a:blip r:embed="rId3"/>
          <a:stretch>
            <a:fillRect/>
          </a:stretch>
        </p:blipFill>
        <p:spPr>
          <a:xfrm>
            <a:off x="630936" y="1929384"/>
            <a:ext cx="2441448" cy="1655064"/>
          </a:xfrm>
          <a:prstGeom prst="rect">
            <a:avLst/>
          </a:prstGeom>
        </p:spPr>
      </p:pic>
      <p:sp>
        <p:nvSpPr>
          <p:cNvPr id="7" name="Text 4"/>
          <p:cNvSpPr/>
          <p:nvPr/>
        </p:nvSpPr>
        <p:spPr>
          <a:xfrm>
            <a:off x="630936" y="3657600"/>
            <a:ext cx="2441448" cy="640080"/>
          </a:xfrm>
          <a:prstGeom prst="rect">
            <a:avLst/>
          </a:prstGeom>
          <a:noFill/>
          <a:ln/>
        </p:spPr>
        <p:txBody>
          <a:bodyPr wrap="square" rtlCol="0" anchor="ctr"/>
          <a:lstStyle/>
          <a:p>
            <a:pPr marL="0" indent="0" algn="ctr">
              <a:buNone/>
            </a:pPr>
            <a:r>
              <a:rPr lang="en-US" sz="1000" dirty="0">
                <a:solidFill>
                  <a:srgbClr val="C2CEE0"/>
                </a:solidFill>
                <a:latin typeface="Calibri" pitchFamily="34" charset="0"/>
                <a:ea typeface="Calibri" pitchFamily="34" charset="-122"/>
                <a:cs typeface="Calibri" pitchFamily="34" charset="-120"/>
              </a:rPr>
              <a:t>Learner home — journeys, streaks, XP</a:t>
            </a:r>
            <a:endParaRPr lang="en-US" sz="1000" dirty="0"/>
          </a:p>
        </p:txBody>
      </p:sp>
      <p:sp>
        <p:nvSpPr>
          <p:cNvPr id="8" name="Shape 5"/>
          <p:cNvSpPr/>
          <p:nvPr/>
        </p:nvSpPr>
        <p:spPr>
          <a:xfrm>
            <a:off x="3410712" y="1783080"/>
            <a:ext cx="2697480" cy="2697480"/>
          </a:xfrm>
          <a:prstGeom prst="roundRect">
            <a:avLst>
              <a:gd name="adj" fmla="val 3051"/>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pic>
        <p:nvPicPr>
          <p:cNvPr id="9" name="Image 1" descr="assets/learn.png"/>
          <p:cNvPicPr>
            <a:picLocks noChangeAspect="1"/>
          </p:cNvPicPr>
          <p:nvPr/>
        </p:nvPicPr>
        <p:blipFill>
          <a:blip r:embed="rId4"/>
          <a:stretch>
            <a:fillRect/>
          </a:stretch>
        </p:blipFill>
        <p:spPr>
          <a:xfrm>
            <a:off x="3538728" y="1929384"/>
            <a:ext cx="2441448" cy="1655064"/>
          </a:xfrm>
          <a:prstGeom prst="rect">
            <a:avLst/>
          </a:prstGeom>
        </p:spPr>
      </p:pic>
      <p:sp>
        <p:nvSpPr>
          <p:cNvPr id="10" name="Text 6"/>
          <p:cNvSpPr/>
          <p:nvPr/>
        </p:nvSpPr>
        <p:spPr>
          <a:xfrm>
            <a:off x="3538728" y="3657600"/>
            <a:ext cx="2441448" cy="640080"/>
          </a:xfrm>
          <a:prstGeom prst="rect">
            <a:avLst/>
          </a:prstGeom>
          <a:noFill/>
          <a:ln/>
        </p:spPr>
        <p:txBody>
          <a:bodyPr wrap="square" rtlCol="0" anchor="ctr"/>
          <a:lstStyle/>
          <a:p>
            <a:pPr marL="0" indent="0" algn="ctr">
              <a:buNone/>
            </a:pPr>
            <a:r>
              <a:rPr lang="en-US" sz="1000" dirty="0">
                <a:solidFill>
                  <a:srgbClr val="C2CEE0"/>
                </a:solidFill>
                <a:latin typeface="Calibri" pitchFamily="34" charset="0"/>
                <a:ea typeface="Calibri" pitchFamily="34" charset="-122"/>
                <a:cs typeface="Calibri" pitchFamily="34" charset="-120"/>
              </a:rPr>
              <a:t>Chronological journey — 68 lessons by era</a:t>
            </a:r>
            <a:endParaRPr lang="en-US" sz="1000" dirty="0"/>
          </a:p>
        </p:txBody>
      </p:sp>
      <p:sp>
        <p:nvSpPr>
          <p:cNvPr id="11" name="Shape 7"/>
          <p:cNvSpPr/>
          <p:nvPr/>
        </p:nvSpPr>
        <p:spPr>
          <a:xfrm>
            <a:off x="6318504" y="1783080"/>
            <a:ext cx="2697480" cy="2697480"/>
          </a:xfrm>
          <a:prstGeom prst="roundRect">
            <a:avLst>
              <a:gd name="adj" fmla="val 3051"/>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pic>
        <p:nvPicPr>
          <p:cNvPr id="12" name="Image 2" descr="assets/ai.png"/>
          <p:cNvPicPr>
            <a:picLocks noChangeAspect="1"/>
          </p:cNvPicPr>
          <p:nvPr/>
        </p:nvPicPr>
        <p:blipFill>
          <a:blip r:embed="rId5"/>
          <a:stretch>
            <a:fillRect/>
          </a:stretch>
        </p:blipFill>
        <p:spPr>
          <a:xfrm>
            <a:off x="6446520" y="1929384"/>
            <a:ext cx="2441448" cy="1655064"/>
          </a:xfrm>
          <a:prstGeom prst="rect">
            <a:avLst/>
          </a:prstGeom>
        </p:spPr>
      </p:pic>
      <p:sp>
        <p:nvSpPr>
          <p:cNvPr id="13" name="Text 8"/>
          <p:cNvSpPr/>
          <p:nvPr/>
        </p:nvSpPr>
        <p:spPr>
          <a:xfrm>
            <a:off x="6446520" y="3657600"/>
            <a:ext cx="2441448" cy="640080"/>
          </a:xfrm>
          <a:prstGeom prst="rect">
            <a:avLst/>
          </a:prstGeom>
          <a:noFill/>
          <a:ln/>
        </p:spPr>
        <p:txBody>
          <a:bodyPr wrap="square" rtlCol="0" anchor="ctr"/>
          <a:lstStyle/>
          <a:p>
            <a:pPr marL="0" indent="0" algn="ctr">
              <a:buNone/>
            </a:pPr>
            <a:r>
              <a:rPr lang="en-US" sz="1000" dirty="0">
                <a:solidFill>
                  <a:srgbClr val="C2CEE0"/>
                </a:solidFill>
                <a:latin typeface="Calibri" pitchFamily="34" charset="0"/>
                <a:ea typeface="Calibri" pitchFamily="34" charset="-122"/>
                <a:cs typeface="Calibri" pitchFamily="34" charset="-120"/>
              </a:rPr>
              <a:t>AI history guide — ask anything</a:t>
            </a:r>
            <a:endParaRPr lang="en-US" sz="1000" dirty="0"/>
          </a:p>
        </p:txBody>
      </p:sp>
      <p:sp>
        <p:nvSpPr>
          <p:cNvPr id="14" name="Text 9"/>
          <p:cNvSpPr/>
          <p:nvPr/>
        </p:nvSpPr>
        <p:spPr>
          <a:xfrm>
            <a:off x="502920" y="4645152"/>
            <a:ext cx="8138160" cy="274320"/>
          </a:xfrm>
          <a:prstGeom prst="rect">
            <a:avLst/>
          </a:prstGeom>
          <a:noFill/>
          <a:ln/>
        </p:spPr>
        <p:txBody>
          <a:bodyPr wrap="square" rtlCol="0" anchor="ctr"/>
          <a:lstStyle/>
          <a:p>
            <a:pPr marL="0" indent="0" algn="ctr">
              <a:buNone/>
            </a:pPr>
            <a:r>
              <a:rPr lang="en-US" sz="1050" i="1" dirty="0">
                <a:solidFill>
                  <a:srgbClr val="E8A33B"/>
                </a:solidFill>
                <a:latin typeface="Calibri" pitchFamily="34" charset="0"/>
                <a:ea typeface="Calibri" pitchFamily="34" charset="-122"/>
                <a:cs typeface="Calibri" pitchFamily="34" charset="-120"/>
              </a:rPr>
              <a:t>Demo available on request.</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WHY KAZSTORY WINS</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Three things competitors can’t easily copy.</a:t>
            </a:r>
            <a:endParaRPr lang="en-US" sz="3000" dirty="0"/>
          </a:p>
        </p:txBody>
      </p:sp>
      <p:sp>
        <p:nvSpPr>
          <p:cNvPr id="4" name="Shape 2"/>
          <p:cNvSpPr/>
          <p:nvPr/>
        </p:nvSpPr>
        <p:spPr>
          <a:xfrm>
            <a:off x="502920" y="1481328"/>
            <a:ext cx="2697480" cy="3108960"/>
          </a:xfrm>
          <a:prstGeom prst="roundRect">
            <a:avLst>
              <a:gd name="adj" fmla="val 3051"/>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5" name="Shape 3"/>
          <p:cNvSpPr/>
          <p:nvPr/>
        </p:nvSpPr>
        <p:spPr>
          <a:xfrm>
            <a:off x="731520" y="1737360"/>
            <a:ext cx="566928" cy="566928"/>
          </a:xfrm>
          <a:prstGeom prst="ellipse">
            <a:avLst/>
          </a:prstGeom>
          <a:solidFill>
            <a:srgbClr val="1C2A45"/>
          </a:solidFill>
          <a:ln w="12700">
            <a:solidFill>
              <a:srgbClr val="2A3A58"/>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878921" y="1884761"/>
            <a:ext cx="272125" cy="272125"/>
          </a:xfrm>
          <a:prstGeom prst="rect">
            <a:avLst/>
          </a:prstGeom>
        </p:spPr>
      </p:pic>
      <p:sp>
        <p:nvSpPr>
          <p:cNvPr id="7" name="Text 4"/>
          <p:cNvSpPr/>
          <p:nvPr/>
        </p:nvSpPr>
        <p:spPr>
          <a:xfrm>
            <a:off x="731520" y="2487168"/>
            <a:ext cx="2286000" cy="384048"/>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A true historical map</a:t>
            </a:r>
            <a:endParaRPr lang="en-US" sz="1600" dirty="0"/>
          </a:p>
        </p:txBody>
      </p:sp>
      <p:sp>
        <p:nvSpPr>
          <p:cNvPr id="8" name="Text 5"/>
          <p:cNvSpPr/>
          <p:nvPr/>
        </p:nvSpPr>
        <p:spPr>
          <a:xfrm>
            <a:off x="731520" y="2907792"/>
            <a:ext cx="2286000" cy="146304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Time-scrubbing geography turns abstract facts into a visible, connected process — understanding that outlasts memorization.</a:t>
            </a:r>
            <a:endParaRPr lang="en-US" sz="1100" dirty="0"/>
          </a:p>
        </p:txBody>
      </p:sp>
      <p:sp>
        <p:nvSpPr>
          <p:cNvPr id="9" name="Shape 6"/>
          <p:cNvSpPr/>
          <p:nvPr/>
        </p:nvSpPr>
        <p:spPr>
          <a:xfrm>
            <a:off x="3410712" y="1481328"/>
            <a:ext cx="2697480" cy="3108960"/>
          </a:xfrm>
          <a:prstGeom prst="roundRect">
            <a:avLst>
              <a:gd name="adj" fmla="val 3051"/>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0" name="Shape 7"/>
          <p:cNvSpPr/>
          <p:nvPr/>
        </p:nvSpPr>
        <p:spPr>
          <a:xfrm>
            <a:off x="3639312" y="1737360"/>
            <a:ext cx="566928" cy="566928"/>
          </a:xfrm>
          <a:prstGeom prst="ellipse">
            <a:avLst/>
          </a:prstGeom>
          <a:solidFill>
            <a:srgbClr val="1C2A45"/>
          </a:solidFill>
          <a:ln w="12700">
            <a:solidFill>
              <a:srgbClr val="2A3A58"/>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3786713" y="1884761"/>
            <a:ext cx="272125" cy="272125"/>
          </a:xfrm>
          <a:prstGeom prst="rect">
            <a:avLst/>
          </a:prstGeom>
        </p:spPr>
      </p:pic>
      <p:sp>
        <p:nvSpPr>
          <p:cNvPr id="12" name="Text 8"/>
          <p:cNvSpPr/>
          <p:nvPr/>
        </p:nvSpPr>
        <p:spPr>
          <a:xfrm>
            <a:off x="3639312" y="2487168"/>
            <a:ext cx="2286000" cy="384048"/>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Scholarship built in</a:t>
            </a:r>
            <a:endParaRPr lang="en-US" sz="1600" dirty="0"/>
          </a:p>
        </p:txBody>
      </p:sp>
      <p:sp>
        <p:nvSpPr>
          <p:cNvPr id="13" name="Text 9"/>
          <p:cNvSpPr/>
          <p:nvPr/>
        </p:nvSpPr>
        <p:spPr>
          <a:xfrm>
            <a:off x="3639312" y="2907792"/>
            <a:ext cx="2286000" cy="146304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Content drafted with PhD researchers and reviewed by NU faculty historians — produced in Kazakh, Russian, and English.</a:t>
            </a:r>
            <a:endParaRPr lang="en-US" sz="1100" dirty="0"/>
          </a:p>
        </p:txBody>
      </p:sp>
      <p:sp>
        <p:nvSpPr>
          <p:cNvPr id="14" name="Shape 10"/>
          <p:cNvSpPr/>
          <p:nvPr/>
        </p:nvSpPr>
        <p:spPr>
          <a:xfrm>
            <a:off x="6318504" y="1481328"/>
            <a:ext cx="2697480" cy="3108960"/>
          </a:xfrm>
          <a:prstGeom prst="roundRect">
            <a:avLst>
              <a:gd name="adj" fmla="val 3051"/>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5" name="Shape 11"/>
          <p:cNvSpPr/>
          <p:nvPr/>
        </p:nvSpPr>
        <p:spPr>
          <a:xfrm>
            <a:off x="6547104" y="1737360"/>
            <a:ext cx="566928" cy="566928"/>
          </a:xfrm>
          <a:prstGeom prst="ellipse">
            <a:avLst/>
          </a:prstGeom>
          <a:solidFill>
            <a:srgbClr val="1C2A45"/>
          </a:solidFill>
          <a:ln w="12700">
            <a:solidFill>
              <a:srgbClr val="2A3A58"/>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6694505" y="1884761"/>
            <a:ext cx="272125" cy="272125"/>
          </a:xfrm>
          <a:prstGeom prst="rect">
            <a:avLst/>
          </a:prstGeom>
        </p:spPr>
      </p:pic>
      <p:sp>
        <p:nvSpPr>
          <p:cNvPr id="17" name="Text 12"/>
          <p:cNvSpPr/>
          <p:nvPr/>
        </p:nvSpPr>
        <p:spPr>
          <a:xfrm>
            <a:off x="6547104" y="2487168"/>
            <a:ext cx="2286000" cy="384048"/>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Engagement engineered</a:t>
            </a:r>
            <a:endParaRPr lang="en-US" sz="1600" dirty="0"/>
          </a:p>
        </p:txBody>
      </p:sp>
      <p:sp>
        <p:nvSpPr>
          <p:cNvPr id="18" name="Text 13"/>
          <p:cNvSpPr/>
          <p:nvPr/>
        </p:nvSpPr>
        <p:spPr>
          <a:xfrm>
            <a:off x="6547104" y="2907792"/>
            <a:ext cx="2286000" cy="146304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Quizzes, challenges, streaks, and badges — a tool students actually want to use converts knowledge into learning.</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COMPETITIVE LANDSCAPE</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No one combines all five.</a:t>
            </a:r>
            <a:endParaRPr lang="en-US" sz="30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02920" y="1481328"/>
          <a:ext cx="8138160" cy="3008376"/>
        </p:xfrm>
        <a:graphic>
          <a:graphicData uri="http://schemas.openxmlformats.org/drawingml/2006/table">
            <a:tbl>
              <a:tblPr/>
              <a:tblGrid>
                <a:gridCol w="2834640">
                  <a:extLst>
                    <a:ext uri="{9D8B030D-6E8A-4147-A177-3AD203B41FA5}">
                      <a16:colId xmlns:a16="http://schemas.microsoft.com/office/drawing/2014/main" val="20000"/>
                    </a:ext>
                  </a:extLst>
                </a:gridCol>
                <a:gridCol w="1325880">
                  <a:extLst>
                    <a:ext uri="{9D8B030D-6E8A-4147-A177-3AD203B41FA5}">
                      <a16:colId xmlns:a16="http://schemas.microsoft.com/office/drawing/2014/main" val="20001"/>
                    </a:ext>
                  </a:extLst>
                </a:gridCol>
                <a:gridCol w="1325880">
                  <a:extLst>
                    <a:ext uri="{9D8B030D-6E8A-4147-A177-3AD203B41FA5}">
                      <a16:colId xmlns:a16="http://schemas.microsoft.com/office/drawing/2014/main" val="20002"/>
                    </a:ext>
                  </a:extLst>
                </a:gridCol>
                <a:gridCol w="1325880">
                  <a:extLst>
                    <a:ext uri="{9D8B030D-6E8A-4147-A177-3AD203B41FA5}">
                      <a16:colId xmlns:a16="http://schemas.microsoft.com/office/drawing/2014/main" val="20003"/>
                    </a:ext>
                  </a:extLst>
                </a:gridCol>
                <a:gridCol w="1325880">
                  <a:extLst>
                    <a:ext uri="{9D8B030D-6E8A-4147-A177-3AD203B41FA5}">
                      <a16:colId xmlns:a16="http://schemas.microsoft.com/office/drawing/2014/main" val="20004"/>
                    </a:ext>
                  </a:extLst>
                </a:gridCol>
              </a:tblGrid>
              <a:tr h="429768">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Capability</a:t>
                      </a:r>
                      <a:endParaRPr lang="en-US" sz="115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C2A45"/>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Textbooks</a:t>
                      </a:r>
                      <a:endParaRPr lang="en-US" sz="115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C2A45"/>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Wikipedia</a:t>
                      </a:r>
                      <a:endParaRPr lang="en-US" sz="115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C2A45"/>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Quiz apps</a:t>
                      </a:r>
                      <a:endParaRPr lang="en-US" sz="115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C2A45"/>
                    </a:solidFill>
                  </a:tcPr>
                </a:tc>
                <a:tc>
                  <a:txBody>
                    <a:bodyPr/>
                    <a:lstStyle/>
                    <a:p>
                      <a:pPr marL="0" indent="0" algn="ctr">
                        <a:buNone/>
                      </a:pPr>
                      <a:r>
                        <a:rPr lang="en-US" sz="1150" b="1" dirty="0">
                          <a:solidFill>
                            <a:srgbClr val="E8A33B"/>
                          </a:solidFill>
                          <a:latin typeface="Calibri" pitchFamily="34" charset="0"/>
                          <a:ea typeface="Calibri" pitchFamily="34" charset="-122"/>
                          <a:cs typeface="Calibri" pitchFamily="34" charset="-120"/>
                        </a:rPr>
                        <a:t>KazStory</a:t>
                      </a:r>
                      <a:endParaRPr lang="en-US" sz="115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0"/>
                  </a:ext>
                </a:extLst>
              </a:tr>
              <a:tr h="429768">
                <a:tc>
                  <a:txBody>
                    <a:bodyPr/>
                    <a:lstStyle/>
                    <a:p>
                      <a:pPr marL="0" indent="0">
                        <a:buNone/>
                      </a:pPr>
                      <a:r>
                        <a:rPr lang="en-US" sz="1100" dirty="0">
                          <a:solidFill>
                            <a:srgbClr val="C2CEE0"/>
                          </a:solidFill>
                          <a:latin typeface="Calibri" pitchFamily="34" charset="0"/>
                          <a:ea typeface="Calibri" pitchFamily="34" charset="-122"/>
                          <a:cs typeface="Calibri" pitchFamily="34" charset="-120"/>
                        </a:rPr>
                        <a:t>Interactive historical map</a:t>
                      </a:r>
                      <a:endParaRPr lang="en-US" sz="11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E8A33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1"/>
                  </a:ext>
                </a:extLst>
              </a:tr>
              <a:tr h="429768">
                <a:tc>
                  <a:txBody>
                    <a:bodyPr/>
                    <a:lstStyle/>
                    <a:p>
                      <a:pPr marL="0" indent="0">
                        <a:buNone/>
                      </a:pPr>
                      <a:r>
                        <a:rPr lang="en-US" sz="1100" dirty="0">
                          <a:solidFill>
                            <a:srgbClr val="C2CEE0"/>
                          </a:solidFill>
                          <a:latin typeface="Calibri" pitchFamily="34" charset="0"/>
                          <a:ea typeface="Calibri" pitchFamily="34" charset="-122"/>
                          <a:cs typeface="Calibri" pitchFamily="34" charset="-120"/>
                        </a:rPr>
                        <a:t>Deep Kazakh-history content</a:t>
                      </a:r>
                      <a:endParaRPr lang="en-US" sz="11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53C8E0"/>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8493A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E8A33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2"/>
                  </a:ext>
                </a:extLst>
              </a:tr>
              <a:tr h="429768">
                <a:tc>
                  <a:txBody>
                    <a:bodyPr/>
                    <a:lstStyle/>
                    <a:p>
                      <a:pPr marL="0" indent="0">
                        <a:buNone/>
                      </a:pPr>
                      <a:r>
                        <a:rPr lang="en-US" sz="1100" dirty="0">
                          <a:solidFill>
                            <a:srgbClr val="C2CEE0"/>
                          </a:solidFill>
                          <a:latin typeface="Calibri" pitchFamily="34" charset="0"/>
                          <a:ea typeface="Calibri" pitchFamily="34" charset="-122"/>
                          <a:cs typeface="Calibri" pitchFamily="34" charset="-120"/>
                        </a:rPr>
                        <a:t>Scholar-reviewed accuracy</a:t>
                      </a:r>
                      <a:endParaRPr lang="en-US" sz="11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53C8E0"/>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E8A33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3"/>
                  </a:ext>
                </a:extLst>
              </a:tr>
              <a:tr h="429768">
                <a:tc>
                  <a:txBody>
                    <a:bodyPr/>
                    <a:lstStyle/>
                    <a:p>
                      <a:pPr marL="0" indent="0">
                        <a:buNone/>
                      </a:pPr>
                      <a:r>
                        <a:rPr lang="en-US" sz="1100" dirty="0">
                          <a:solidFill>
                            <a:srgbClr val="C2CEE0"/>
                          </a:solidFill>
                          <a:latin typeface="Calibri" pitchFamily="34" charset="0"/>
                          <a:ea typeface="Calibri" pitchFamily="34" charset="-122"/>
                          <a:cs typeface="Calibri" pitchFamily="34" charset="-120"/>
                        </a:rPr>
                        <a:t>Curriculum-aligned learning</a:t>
                      </a:r>
                      <a:endParaRPr lang="en-US" sz="11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53C8E0"/>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E8A33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4"/>
                  </a:ext>
                </a:extLst>
              </a:tr>
              <a:tr h="429768">
                <a:tc>
                  <a:txBody>
                    <a:bodyPr/>
                    <a:lstStyle/>
                    <a:p>
                      <a:pPr marL="0" indent="0">
                        <a:buNone/>
                      </a:pPr>
                      <a:r>
                        <a:rPr lang="en-US" sz="1100" dirty="0">
                          <a:solidFill>
                            <a:srgbClr val="C2CEE0"/>
                          </a:solidFill>
                          <a:latin typeface="Calibri" pitchFamily="34" charset="0"/>
                          <a:ea typeface="Calibri" pitchFamily="34" charset="-122"/>
                          <a:cs typeface="Calibri" pitchFamily="34" charset="-120"/>
                        </a:rPr>
                        <a:t>Gamified engagement</a:t>
                      </a:r>
                      <a:endParaRPr lang="en-US" sz="11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5C6B85"/>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53C8E0"/>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E8A33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5"/>
                  </a:ext>
                </a:extLst>
              </a:tr>
              <a:tr h="429768">
                <a:tc>
                  <a:txBody>
                    <a:bodyPr/>
                    <a:lstStyle/>
                    <a:p>
                      <a:pPr marL="0" indent="0">
                        <a:buNone/>
                      </a:pPr>
                      <a:r>
                        <a:rPr lang="en-US" sz="1100" dirty="0">
                          <a:solidFill>
                            <a:srgbClr val="C2CEE0"/>
                          </a:solidFill>
                          <a:latin typeface="Calibri" pitchFamily="34" charset="0"/>
                          <a:ea typeface="Calibri" pitchFamily="34" charset="-122"/>
                          <a:cs typeface="Calibri" pitchFamily="34" charset="-120"/>
                        </a:rPr>
                        <a:t>Kazakh · Russian · English</a:t>
                      </a:r>
                      <a:endParaRPr lang="en-US" sz="11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8493A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53C8E0"/>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dirty="0">
                          <a:solidFill>
                            <a:srgbClr val="8493A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16223A"/>
                    </a:solidFill>
                  </a:tcPr>
                </a:tc>
                <a:tc>
                  <a:txBody>
                    <a:bodyPr/>
                    <a:lstStyle/>
                    <a:p>
                      <a:pPr marL="0" indent="0" algn="ctr">
                        <a:buNone/>
                      </a:pPr>
                      <a:r>
                        <a:rPr lang="en-US" sz="1200" b="1" dirty="0">
                          <a:solidFill>
                            <a:srgbClr val="E8A33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anchor="ctr">
                    <a:lnL w="12700" cap="flat" cmpd="sng" algn="ctr">
                      <a:solidFill>
                        <a:srgbClr val="2A3A58"/>
                      </a:solidFill>
                      <a:prstDash val="solid"/>
                      <a:round/>
                      <a:headEnd type="none" w="med" len="med"/>
                      <a:tailEnd type="none" w="med" len="med"/>
                    </a:lnL>
                    <a:lnR w="12700" cap="flat" cmpd="sng" algn="ctr">
                      <a:solidFill>
                        <a:srgbClr val="2A3A58"/>
                      </a:solidFill>
                      <a:prstDash val="solid"/>
                      <a:round/>
                      <a:headEnd type="none" w="med" len="med"/>
                      <a:tailEnd type="none" w="med" len="med"/>
                    </a:lnR>
                    <a:lnT w="12700" cap="flat" cmpd="sng" algn="ctr">
                      <a:solidFill>
                        <a:srgbClr val="2A3A58"/>
                      </a:solidFill>
                      <a:prstDash val="solid"/>
                      <a:round/>
                      <a:headEnd type="none" w="med" len="med"/>
                      <a:tailEnd type="none" w="med" len="med"/>
                    </a:lnT>
                    <a:lnB w="12700" cap="flat" cmpd="sng" algn="ctr">
                      <a:solidFill>
                        <a:srgbClr val="2A3A58"/>
                      </a:solidFill>
                      <a:prstDash val="solid"/>
                      <a:round/>
                      <a:headEnd type="none" w="med" len="med"/>
                      <a:tailEnd type="none" w="med" len="med"/>
                    </a:lnB>
                    <a:solidFill>
                      <a:srgbClr val="263350"/>
                    </a:solidFill>
                  </a:tcPr>
                </a:tc>
                <a:extLst>
                  <a:ext uri="{0D108BD9-81ED-4DB2-BD59-A6C34878D82A}">
                    <a16:rowId xmlns:a16="http://schemas.microsoft.com/office/drawing/2014/main" val="10006"/>
                  </a:ext>
                </a:extLst>
              </a:tr>
            </a:tbl>
          </a:graphicData>
        </a:graphic>
      </p:graphicFrame>
      <p:sp>
        <p:nvSpPr>
          <p:cNvPr id="5" name="Text 2"/>
          <p:cNvSpPr/>
          <p:nvPr/>
        </p:nvSpPr>
        <p:spPr>
          <a:xfrm>
            <a:off x="502920" y="4617720"/>
            <a:ext cx="8138160" cy="274320"/>
          </a:xfrm>
          <a:prstGeom prst="rect">
            <a:avLst/>
          </a:prstGeom>
          <a:noFill/>
          <a:ln/>
        </p:spPr>
        <p:txBody>
          <a:bodyPr wrap="square" lIns="0" tIns="0" rIns="0" bIns="0" rtlCol="0" anchor="ctr"/>
          <a:lstStyle/>
          <a:p>
            <a:pPr marL="0" indent="0">
              <a:buNone/>
            </a:pPr>
            <a:r>
              <a:rPr lang="en-US" sz="950" i="1" dirty="0">
                <a:solidFill>
                  <a:srgbClr val="5C6B85"/>
                </a:solidFill>
                <a:latin typeface="Calibri" pitchFamily="34" charset="0"/>
                <a:ea typeface="Calibri" pitchFamily="34" charset="-122"/>
                <a:cs typeface="Calibri" pitchFamily="34" charset="-120"/>
              </a:rPr>
              <a:t>✓ full · ~ partial · — absent</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MARKET</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A national market, entered through one honest wedge.</a:t>
            </a:r>
            <a:endParaRPr lang="en-US" sz="3000" dirty="0"/>
          </a:p>
        </p:txBody>
      </p:sp>
      <p:sp>
        <p:nvSpPr>
          <p:cNvPr id="4" name="Shape 2"/>
          <p:cNvSpPr/>
          <p:nvPr/>
        </p:nvSpPr>
        <p:spPr>
          <a:xfrm>
            <a:off x="502920" y="1417320"/>
            <a:ext cx="2697480" cy="1207008"/>
          </a:xfrm>
          <a:prstGeom prst="roundRect">
            <a:avLst>
              <a:gd name="adj" fmla="val 681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5" name="Text 3"/>
          <p:cNvSpPr/>
          <p:nvPr/>
        </p:nvSpPr>
        <p:spPr>
          <a:xfrm>
            <a:off x="502920" y="1517904"/>
            <a:ext cx="2697480" cy="566928"/>
          </a:xfrm>
          <a:prstGeom prst="rect">
            <a:avLst/>
          </a:prstGeom>
          <a:noFill/>
          <a:ln/>
        </p:spPr>
        <p:txBody>
          <a:bodyPr wrap="square" rtlCol="0" anchor="ctr"/>
          <a:lstStyle/>
          <a:p>
            <a:pPr marL="0" indent="0" algn="ctr">
              <a:buNone/>
            </a:pPr>
            <a:r>
              <a:rPr lang="en-US" sz="3000" b="1" dirty="0">
                <a:solidFill>
                  <a:srgbClr val="E8A33B"/>
                </a:solidFill>
                <a:latin typeface="Cambria" pitchFamily="34" charset="0"/>
                <a:ea typeface="Cambria" pitchFamily="34" charset="-122"/>
                <a:cs typeface="Cambria" pitchFamily="34" charset="-120"/>
              </a:rPr>
              <a:t>7,000+</a:t>
            </a:r>
            <a:endParaRPr lang="en-US" sz="3000" dirty="0"/>
          </a:p>
        </p:txBody>
      </p:sp>
      <p:sp>
        <p:nvSpPr>
          <p:cNvPr id="6" name="Text 4"/>
          <p:cNvSpPr/>
          <p:nvPr/>
        </p:nvSpPr>
        <p:spPr>
          <a:xfrm>
            <a:off x="502920" y="2121408"/>
            <a:ext cx="2697480" cy="292608"/>
          </a:xfrm>
          <a:prstGeom prst="rect">
            <a:avLst/>
          </a:prstGeom>
          <a:noFill/>
          <a:ln/>
        </p:spPr>
        <p:txBody>
          <a:bodyPr wrap="square" rtlCol="0" anchor="ctr"/>
          <a:lstStyle/>
          <a:p>
            <a:pPr marL="0" indent="0" algn="ctr">
              <a:buNone/>
            </a:pPr>
            <a:r>
              <a:rPr lang="en-US" sz="1100" dirty="0">
                <a:solidFill>
                  <a:srgbClr val="C2CEE0"/>
                </a:solidFill>
                <a:latin typeface="Calibri" pitchFamily="34" charset="0"/>
                <a:ea typeface="Calibri" pitchFamily="34" charset="-122"/>
                <a:cs typeface="Calibri" pitchFamily="34" charset="-120"/>
              </a:rPr>
              <a:t>schools in Kazakhstan</a:t>
            </a:r>
            <a:endParaRPr lang="en-US" sz="1100" dirty="0"/>
          </a:p>
        </p:txBody>
      </p:sp>
      <p:sp>
        <p:nvSpPr>
          <p:cNvPr id="7" name="Shape 5"/>
          <p:cNvSpPr/>
          <p:nvPr/>
        </p:nvSpPr>
        <p:spPr>
          <a:xfrm>
            <a:off x="3410712" y="1417320"/>
            <a:ext cx="2697480" cy="1207008"/>
          </a:xfrm>
          <a:prstGeom prst="roundRect">
            <a:avLst>
              <a:gd name="adj" fmla="val 681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8" name="Text 6"/>
          <p:cNvSpPr/>
          <p:nvPr/>
        </p:nvSpPr>
        <p:spPr>
          <a:xfrm>
            <a:off x="3410712" y="1517904"/>
            <a:ext cx="2697480" cy="566928"/>
          </a:xfrm>
          <a:prstGeom prst="rect">
            <a:avLst/>
          </a:prstGeom>
          <a:noFill/>
          <a:ln/>
        </p:spPr>
        <p:txBody>
          <a:bodyPr wrap="square" rtlCol="0" anchor="ctr"/>
          <a:lstStyle/>
          <a:p>
            <a:pPr marL="0" indent="0" algn="ctr">
              <a:buNone/>
            </a:pPr>
            <a:r>
              <a:rPr lang="en-US" sz="3000" b="1" dirty="0">
                <a:solidFill>
                  <a:srgbClr val="E8A33B"/>
                </a:solidFill>
                <a:latin typeface="Cambria" pitchFamily="34" charset="0"/>
                <a:ea typeface="Cambria" pitchFamily="34" charset="-122"/>
                <a:cs typeface="Cambria" pitchFamily="34" charset="-120"/>
              </a:rPr>
              <a:t>350,000+</a:t>
            </a:r>
            <a:endParaRPr lang="en-US" sz="3000" dirty="0"/>
          </a:p>
        </p:txBody>
      </p:sp>
      <p:sp>
        <p:nvSpPr>
          <p:cNvPr id="9" name="Text 7"/>
          <p:cNvSpPr/>
          <p:nvPr/>
        </p:nvSpPr>
        <p:spPr>
          <a:xfrm>
            <a:off x="3410712" y="2121408"/>
            <a:ext cx="2697480" cy="292608"/>
          </a:xfrm>
          <a:prstGeom prst="rect">
            <a:avLst/>
          </a:prstGeom>
          <a:noFill/>
          <a:ln/>
        </p:spPr>
        <p:txBody>
          <a:bodyPr wrap="square" rtlCol="0" anchor="ctr"/>
          <a:lstStyle/>
          <a:p>
            <a:pPr marL="0" indent="0" algn="ctr">
              <a:buNone/>
            </a:pPr>
            <a:r>
              <a:rPr lang="en-US" sz="1100" dirty="0">
                <a:solidFill>
                  <a:srgbClr val="C2CEE0"/>
                </a:solidFill>
                <a:latin typeface="Calibri" pitchFamily="34" charset="0"/>
                <a:ea typeface="Calibri" pitchFamily="34" charset="-122"/>
                <a:cs typeface="Calibri" pitchFamily="34" charset="-120"/>
              </a:rPr>
              <a:t>teachers</a:t>
            </a:r>
            <a:endParaRPr lang="en-US" sz="1100" dirty="0"/>
          </a:p>
        </p:txBody>
      </p:sp>
      <p:sp>
        <p:nvSpPr>
          <p:cNvPr id="10" name="Shape 8"/>
          <p:cNvSpPr/>
          <p:nvPr/>
        </p:nvSpPr>
        <p:spPr>
          <a:xfrm>
            <a:off x="6318504" y="1417320"/>
            <a:ext cx="2697480" cy="1207008"/>
          </a:xfrm>
          <a:prstGeom prst="roundRect">
            <a:avLst>
              <a:gd name="adj" fmla="val 681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1" name="Text 9"/>
          <p:cNvSpPr/>
          <p:nvPr/>
        </p:nvSpPr>
        <p:spPr>
          <a:xfrm>
            <a:off x="6318504" y="1517904"/>
            <a:ext cx="2697480" cy="566928"/>
          </a:xfrm>
          <a:prstGeom prst="rect">
            <a:avLst/>
          </a:prstGeom>
          <a:noFill/>
          <a:ln/>
        </p:spPr>
        <p:txBody>
          <a:bodyPr wrap="square" rtlCol="0" anchor="ctr"/>
          <a:lstStyle/>
          <a:p>
            <a:pPr marL="0" indent="0" algn="ctr">
              <a:buNone/>
            </a:pPr>
            <a:r>
              <a:rPr lang="en-US" sz="3000" b="1" dirty="0">
                <a:solidFill>
                  <a:srgbClr val="E8A33B"/>
                </a:solidFill>
                <a:latin typeface="Cambria" pitchFamily="34" charset="0"/>
                <a:ea typeface="Cambria" pitchFamily="34" charset="-122"/>
                <a:cs typeface="Cambria" pitchFamily="34" charset="-120"/>
              </a:rPr>
              <a:t>3M+</a:t>
            </a:r>
            <a:endParaRPr lang="en-US" sz="3000" dirty="0"/>
          </a:p>
        </p:txBody>
      </p:sp>
      <p:sp>
        <p:nvSpPr>
          <p:cNvPr id="12" name="Text 10"/>
          <p:cNvSpPr/>
          <p:nvPr/>
        </p:nvSpPr>
        <p:spPr>
          <a:xfrm>
            <a:off x="6318504" y="2121408"/>
            <a:ext cx="2697480" cy="292608"/>
          </a:xfrm>
          <a:prstGeom prst="rect">
            <a:avLst/>
          </a:prstGeom>
          <a:noFill/>
          <a:ln/>
        </p:spPr>
        <p:txBody>
          <a:bodyPr wrap="square" rtlCol="0" anchor="ctr"/>
          <a:lstStyle/>
          <a:p>
            <a:pPr marL="0" indent="0" algn="ctr">
              <a:buNone/>
            </a:pPr>
            <a:r>
              <a:rPr lang="en-US" sz="1100" dirty="0">
                <a:solidFill>
                  <a:srgbClr val="C2CEE0"/>
                </a:solidFill>
                <a:latin typeface="Calibri" pitchFamily="34" charset="0"/>
                <a:ea typeface="Calibri" pitchFamily="34" charset="-122"/>
                <a:cs typeface="Calibri" pitchFamily="34" charset="-120"/>
              </a:rPr>
              <a:t>school-age students</a:t>
            </a:r>
            <a:endParaRPr lang="en-US" sz="1100" dirty="0"/>
          </a:p>
        </p:txBody>
      </p:sp>
      <p:sp>
        <p:nvSpPr>
          <p:cNvPr id="13" name="Text 11"/>
          <p:cNvSpPr/>
          <p:nvPr/>
        </p:nvSpPr>
        <p:spPr>
          <a:xfrm>
            <a:off x="502920" y="2724912"/>
            <a:ext cx="8138160" cy="274320"/>
          </a:xfrm>
          <a:prstGeom prst="rect">
            <a:avLst/>
          </a:prstGeom>
          <a:noFill/>
          <a:ln/>
        </p:spPr>
        <p:txBody>
          <a:bodyPr wrap="square" rtlCol="0" anchor="ctr"/>
          <a:lstStyle/>
          <a:p>
            <a:pPr marL="0" indent="0" algn="ctr">
              <a:buNone/>
            </a:pPr>
            <a:r>
              <a:rPr lang="en-US" sz="1050" i="1" dirty="0">
                <a:solidFill>
                  <a:srgbClr val="8493AB"/>
                </a:solidFill>
                <a:latin typeface="Calibri" pitchFamily="34" charset="0"/>
                <a:ea typeface="Calibri" pitchFamily="34" charset="-122"/>
                <a:cs typeface="Calibri" pitchFamily="34" charset="-120"/>
              </a:rPr>
              <a:t>Long-term addressable market — not a near-term target.</a:t>
            </a:r>
            <a:endParaRPr lang="en-US" sz="1050" dirty="0"/>
          </a:p>
        </p:txBody>
      </p:sp>
      <p:sp>
        <p:nvSpPr>
          <p:cNvPr id="14" name="Shape 12"/>
          <p:cNvSpPr/>
          <p:nvPr/>
        </p:nvSpPr>
        <p:spPr>
          <a:xfrm>
            <a:off x="502920" y="3246120"/>
            <a:ext cx="2697480" cy="1417320"/>
          </a:xfrm>
          <a:prstGeom prst="roundRect">
            <a:avLst>
              <a:gd name="adj" fmla="val 5806"/>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5" name="Text 13"/>
          <p:cNvSpPr/>
          <p:nvPr/>
        </p:nvSpPr>
        <p:spPr>
          <a:xfrm>
            <a:off x="685800" y="3364992"/>
            <a:ext cx="2331720" cy="237744"/>
          </a:xfrm>
          <a:prstGeom prst="rect">
            <a:avLst/>
          </a:prstGeom>
          <a:noFill/>
          <a:ln/>
        </p:spPr>
        <p:txBody>
          <a:bodyPr wrap="square" lIns="0" tIns="0" rIns="0" bIns="0" rtlCol="0" anchor="ctr"/>
          <a:lstStyle/>
          <a:p>
            <a:pPr marL="0" indent="0">
              <a:buNone/>
            </a:pPr>
            <a:r>
              <a:rPr lang="en-US" sz="950" b="1" kern="0" spc="200" dirty="0">
                <a:solidFill>
                  <a:srgbClr val="53C8E0"/>
                </a:solidFill>
                <a:latin typeface="Calibri" pitchFamily="34" charset="0"/>
                <a:ea typeface="Calibri" pitchFamily="34" charset="-122"/>
                <a:cs typeface="Calibri" pitchFamily="34" charset="-120"/>
              </a:rPr>
              <a:t>1 · PILOT</a:t>
            </a:r>
            <a:endParaRPr lang="en-US" sz="950" dirty="0"/>
          </a:p>
        </p:txBody>
      </p:sp>
      <p:sp>
        <p:nvSpPr>
          <p:cNvPr id="16" name="Text 14"/>
          <p:cNvSpPr/>
          <p:nvPr/>
        </p:nvSpPr>
        <p:spPr>
          <a:xfrm>
            <a:off x="685800" y="3611880"/>
            <a:ext cx="2331720" cy="310896"/>
          </a:xfrm>
          <a:prstGeom prst="rect">
            <a:avLst/>
          </a:prstGeom>
          <a:noFill/>
          <a:ln/>
        </p:spPr>
        <p:txBody>
          <a:bodyPr wrap="square" lIns="0" tIns="0" rIns="0" bIns="0" rtlCol="0" anchor="ctr"/>
          <a:lstStyle/>
          <a:p>
            <a:pPr marL="0" indent="0">
              <a:buNone/>
            </a:pPr>
            <a:r>
              <a:rPr lang="en-US" sz="1550" b="1" dirty="0">
                <a:solidFill>
                  <a:srgbClr val="FFFFFF"/>
                </a:solidFill>
                <a:latin typeface="Cambria" pitchFamily="34" charset="0"/>
                <a:ea typeface="Cambria" pitchFamily="34" charset="-122"/>
                <a:cs typeface="Cambria" pitchFamily="34" charset="-120"/>
              </a:rPr>
              <a:t>~300 students</a:t>
            </a:r>
            <a:endParaRPr lang="en-US" sz="1550" dirty="0"/>
          </a:p>
        </p:txBody>
      </p:sp>
      <p:sp>
        <p:nvSpPr>
          <p:cNvPr id="17" name="Text 15"/>
          <p:cNvSpPr/>
          <p:nvPr/>
        </p:nvSpPr>
        <p:spPr>
          <a:xfrm>
            <a:off x="685800" y="3950208"/>
            <a:ext cx="2359152" cy="603504"/>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Target site: Nazarbayev University (in discussion)</a:t>
            </a:r>
            <a:endParaRPr lang="en-US" sz="980" dirty="0"/>
          </a:p>
        </p:txBody>
      </p:sp>
      <p:sp>
        <p:nvSpPr>
          <p:cNvPr id="18" name="Text 16"/>
          <p:cNvSpPr/>
          <p:nvPr/>
        </p:nvSpPr>
        <p:spPr>
          <a:xfrm>
            <a:off x="3172968" y="3749040"/>
            <a:ext cx="292608" cy="365760"/>
          </a:xfrm>
          <a:prstGeom prst="rect">
            <a:avLst/>
          </a:prstGeom>
          <a:noFill/>
          <a:ln/>
        </p:spPr>
        <p:txBody>
          <a:bodyPr wrap="square" lIns="0" tIns="0" rIns="0" bIns="0" rtlCol="0" anchor="ctr"/>
          <a:lstStyle/>
          <a:p>
            <a:pPr marL="0" indent="0" algn="ctr">
              <a:buNone/>
            </a:pPr>
            <a:r>
              <a:rPr lang="en-US" sz="1800" b="1" dirty="0">
                <a:solidFill>
                  <a:srgbClr val="E8A33B"/>
                </a:solidFill>
                <a:latin typeface="Calibri" pitchFamily="34" charset="0"/>
                <a:ea typeface="Calibri" pitchFamily="34" charset="-122"/>
                <a:cs typeface="Calibri" pitchFamily="34" charset="-120"/>
              </a:rPr>
              <a:t>→</a:t>
            </a:r>
            <a:endParaRPr lang="en-US" sz="1800" dirty="0"/>
          </a:p>
        </p:txBody>
      </p:sp>
      <p:sp>
        <p:nvSpPr>
          <p:cNvPr id="19" name="Shape 17"/>
          <p:cNvSpPr/>
          <p:nvPr/>
        </p:nvSpPr>
        <p:spPr>
          <a:xfrm>
            <a:off x="3410712" y="3246120"/>
            <a:ext cx="2697480" cy="1417320"/>
          </a:xfrm>
          <a:prstGeom prst="roundRect">
            <a:avLst>
              <a:gd name="adj" fmla="val 5806"/>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0" name="Text 18"/>
          <p:cNvSpPr/>
          <p:nvPr/>
        </p:nvSpPr>
        <p:spPr>
          <a:xfrm>
            <a:off x="3593592" y="3364992"/>
            <a:ext cx="2331720" cy="237744"/>
          </a:xfrm>
          <a:prstGeom prst="rect">
            <a:avLst/>
          </a:prstGeom>
          <a:noFill/>
          <a:ln/>
        </p:spPr>
        <p:txBody>
          <a:bodyPr wrap="square" lIns="0" tIns="0" rIns="0" bIns="0" rtlCol="0" anchor="ctr"/>
          <a:lstStyle/>
          <a:p>
            <a:pPr marL="0" indent="0">
              <a:buNone/>
            </a:pPr>
            <a:r>
              <a:rPr lang="en-US" sz="950" b="1" kern="0" spc="200" dirty="0">
                <a:solidFill>
                  <a:srgbClr val="E8A33B"/>
                </a:solidFill>
                <a:latin typeface="Calibri" pitchFamily="34" charset="0"/>
                <a:ea typeface="Calibri" pitchFamily="34" charset="-122"/>
                <a:cs typeface="Calibri" pitchFamily="34" charset="-120"/>
              </a:rPr>
              <a:t>2 · FIRST SCHOOLS</a:t>
            </a:r>
            <a:endParaRPr lang="en-US" sz="950" dirty="0"/>
          </a:p>
        </p:txBody>
      </p:sp>
      <p:sp>
        <p:nvSpPr>
          <p:cNvPr id="21" name="Text 19"/>
          <p:cNvSpPr/>
          <p:nvPr/>
        </p:nvSpPr>
        <p:spPr>
          <a:xfrm>
            <a:off x="3593592" y="3611880"/>
            <a:ext cx="2331720" cy="310896"/>
          </a:xfrm>
          <a:prstGeom prst="rect">
            <a:avLst/>
          </a:prstGeom>
          <a:noFill/>
          <a:ln/>
        </p:spPr>
        <p:txBody>
          <a:bodyPr wrap="square" lIns="0" tIns="0" rIns="0" bIns="0" rtlCol="0" anchor="ctr"/>
          <a:lstStyle/>
          <a:p>
            <a:pPr marL="0" indent="0">
              <a:buNone/>
            </a:pPr>
            <a:r>
              <a:rPr lang="en-US" sz="1550" b="1" dirty="0">
                <a:solidFill>
                  <a:srgbClr val="FFFFFF"/>
                </a:solidFill>
                <a:latin typeface="Cambria" pitchFamily="34" charset="0"/>
                <a:ea typeface="Cambria" pitchFamily="34" charset="-122"/>
                <a:cs typeface="Cambria" pitchFamily="34" charset="-120"/>
              </a:rPr>
              <a:t>5–15 schools</a:t>
            </a:r>
            <a:endParaRPr lang="en-US" sz="1550" dirty="0"/>
          </a:p>
        </p:txBody>
      </p:sp>
      <p:sp>
        <p:nvSpPr>
          <p:cNvPr id="22" name="Text 20"/>
          <p:cNvSpPr/>
          <p:nvPr/>
        </p:nvSpPr>
        <p:spPr>
          <a:xfrm>
            <a:off x="3593592" y="3950208"/>
            <a:ext cx="2359152" cy="603504"/>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Several thousand students, years 2–3 post-pilot</a:t>
            </a:r>
            <a:endParaRPr lang="en-US" sz="980" dirty="0"/>
          </a:p>
        </p:txBody>
      </p:sp>
      <p:sp>
        <p:nvSpPr>
          <p:cNvPr id="23" name="Text 21"/>
          <p:cNvSpPr/>
          <p:nvPr/>
        </p:nvSpPr>
        <p:spPr>
          <a:xfrm>
            <a:off x="6080760" y="3749040"/>
            <a:ext cx="292608" cy="365760"/>
          </a:xfrm>
          <a:prstGeom prst="rect">
            <a:avLst/>
          </a:prstGeom>
          <a:noFill/>
          <a:ln/>
        </p:spPr>
        <p:txBody>
          <a:bodyPr wrap="square" lIns="0" tIns="0" rIns="0" bIns="0" rtlCol="0" anchor="ctr"/>
          <a:lstStyle/>
          <a:p>
            <a:pPr marL="0" indent="0" algn="ctr">
              <a:buNone/>
            </a:pPr>
            <a:r>
              <a:rPr lang="en-US" sz="1800" b="1" dirty="0">
                <a:solidFill>
                  <a:srgbClr val="E8A33B"/>
                </a:solidFill>
                <a:latin typeface="Calibri" pitchFamily="34" charset="0"/>
                <a:ea typeface="Calibri" pitchFamily="34" charset="-122"/>
                <a:cs typeface="Calibri" pitchFamily="34" charset="-120"/>
              </a:rPr>
              <a:t>→</a:t>
            </a:r>
            <a:endParaRPr lang="en-US" sz="1800" dirty="0"/>
          </a:p>
        </p:txBody>
      </p:sp>
      <p:sp>
        <p:nvSpPr>
          <p:cNvPr id="24" name="Shape 22"/>
          <p:cNvSpPr/>
          <p:nvPr/>
        </p:nvSpPr>
        <p:spPr>
          <a:xfrm>
            <a:off x="6318504" y="3246120"/>
            <a:ext cx="2697480" cy="1417320"/>
          </a:xfrm>
          <a:prstGeom prst="roundRect">
            <a:avLst>
              <a:gd name="adj" fmla="val 5806"/>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5" name="Text 23"/>
          <p:cNvSpPr/>
          <p:nvPr/>
        </p:nvSpPr>
        <p:spPr>
          <a:xfrm>
            <a:off x="6501384" y="3364992"/>
            <a:ext cx="2331720" cy="237744"/>
          </a:xfrm>
          <a:prstGeom prst="rect">
            <a:avLst/>
          </a:prstGeom>
          <a:noFill/>
          <a:ln/>
        </p:spPr>
        <p:txBody>
          <a:bodyPr wrap="square" lIns="0" tIns="0" rIns="0" bIns="0" rtlCol="0" anchor="ctr"/>
          <a:lstStyle/>
          <a:p>
            <a:pPr marL="0" indent="0">
              <a:buNone/>
            </a:pPr>
            <a:r>
              <a:rPr lang="en-US" sz="950" b="1" kern="0" spc="200" dirty="0">
                <a:solidFill>
                  <a:srgbClr val="53C8E0"/>
                </a:solidFill>
                <a:latin typeface="Calibri" pitchFamily="34" charset="0"/>
                <a:ea typeface="Calibri" pitchFamily="34" charset="-122"/>
                <a:cs typeface="Calibri" pitchFamily="34" charset="-120"/>
              </a:rPr>
              <a:t>3 · SCALE</a:t>
            </a:r>
            <a:endParaRPr lang="en-US" sz="950" dirty="0"/>
          </a:p>
        </p:txBody>
      </p:sp>
      <p:sp>
        <p:nvSpPr>
          <p:cNvPr id="26" name="Text 24"/>
          <p:cNvSpPr/>
          <p:nvPr/>
        </p:nvSpPr>
        <p:spPr>
          <a:xfrm>
            <a:off x="6501384" y="3611880"/>
            <a:ext cx="2331720" cy="310896"/>
          </a:xfrm>
          <a:prstGeom prst="rect">
            <a:avLst/>
          </a:prstGeom>
          <a:noFill/>
          <a:ln/>
        </p:spPr>
        <p:txBody>
          <a:bodyPr wrap="square" lIns="0" tIns="0" rIns="0" bIns="0" rtlCol="0" anchor="ctr"/>
          <a:lstStyle/>
          <a:p>
            <a:pPr marL="0" indent="0">
              <a:buNone/>
            </a:pPr>
            <a:r>
              <a:rPr lang="en-US" sz="1550" b="1" dirty="0">
                <a:solidFill>
                  <a:srgbClr val="FFFFFF"/>
                </a:solidFill>
                <a:latin typeface="Cambria" pitchFamily="34" charset="0"/>
                <a:ea typeface="Cambria" pitchFamily="34" charset="-122"/>
                <a:cs typeface="Cambria" pitchFamily="34" charset="-120"/>
              </a:rPr>
              <a:t>National + Central Asia</a:t>
            </a:r>
            <a:endParaRPr lang="en-US" sz="1550" dirty="0"/>
          </a:p>
        </p:txBody>
      </p:sp>
      <p:sp>
        <p:nvSpPr>
          <p:cNvPr id="27" name="Text 25"/>
          <p:cNvSpPr/>
          <p:nvPr/>
        </p:nvSpPr>
        <p:spPr>
          <a:xfrm>
            <a:off x="6501384" y="3950208"/>
            <a:ext cx="2359152" cy="603504"/>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Grows only as content, evidence, and team grow</a:t>
            </a:r>
            <a:endParaRPr lang="en-US" sz="9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BUSINESS MODEL</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Freemium for equity. Licenses for revenue.</a:t>
            </a:r>
            <a:endParaRPr lang="en-US" sz="3000" dirty="0"/>
          </a:p>
        </p:txBody>
      </p:sp>
      <p:sp>
        <p:nvSpPr>
          <p:cNvPr id="4" name="Shape 2"/>
          <p:cNvSpPr/>
          <p:nvPr/>
        </p:nvSpPr>
        <p:spPr>
          <a:xfrm>
            <a:off x="502920" y="1463040"/>
            <a:ext cx="1993392" cy="2286000"/>
          </a:xfrm>
          <a:prstGeom prst="roundRect">
            <a:avLst>
              <a:gd name="adj" fmla="val 412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5" name="Text 3"/>
          <p:cNvSpPr/>
          <p:nvPr/>
        </p:nvSpPr>
        <p:spPr>
          <a:xfrm>
            <a:off x="630936" y="1627632"/>
            <a:ext cx="1737360" cy="47548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Free</a:t>
            </a:r>
            <a:endParaRPr lang="en-US" sz="1250" dirty="0"/>
          </a:p>
        </p:txBody>
      </p:sp>
      <p:sp>
        <p:nvSpPr>
          <p:cNvPr id="6" name="Text 4"/>
          <p:cNvSpPr/>
          <p:nvPr/>
        </p:nvSpPr>
        <p:spPr>
          <a:xfrm>
            <a:off x="630936" y="2157984"/>
            <a:ext cx="1737360" cy="457200"/>
          </a:xfrm>
          <a:prstGeom prst="rect">
            <a:avLst/>
          </a:prstGeom>
          <a:noFill/>
          <a:ln/>
        </p:spPr>
        <p:txBody>
          <a:bodyPr wrap="square" lIns="0" tIns="0" rIns="0" bIns="0" rtlCol="0" anchor="ctr"/>
          <a:lstStyle/>
          <a:p>
            <a:pPr marL="0" indent="0">
              <a:buNone/>
            </a:pPr>
            <a:r>
              <a:rPr lang="en-US" sz="2300" b="1" dirty="0">
                <a:solidFill>
                  <a:srgbClr val="8493AB"/>
                </a:solidFill>
                <a:latin typeface="Cambria" pitchFamily="34" charset="0"/>
                <a:ea typeface="Cambria" pitchFamily="34" charset="-122"/>
                <a:cs typeface="Cambria" pitchFamily="34" charset="-120"/>
              </a:rPr>
              <a:t>₸0</a:t>
            </a:r>
            <a:endParaRPr lang="en-US" sz="2300" dirty="0"/>
          </a:p>
        </p:txBody>
      </p:sp>
      <p:sp>
        <p:nvSpPr>
          <p:cNvPr id="7" name="Text 5"/>
          <p:cNvSpPr/>
          <p:nvPr/>
        </p:nvSpPr>
        <p:spPr>
          <a:xfrm>
            <a:off x="630936" y="2670048"/>
            <a:ext cx="1737360" cy="9601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Core content · quizzes · map preview</a:t>
            </a:r>
            <a:endParaRPr lang="en-US" sz="980" dirty="0"/>
          </a:p>
        </p:txBody>
      </p:sp>
      <p:sp>
        <p:nvSpPr>
          <p:cNvPr id="8" name="Shape 6"/>
          <p:cNvSpPr/>
          <p:nvPr/>
        </p:nvSpPr>
        <p:spPr>
          <a:xfrm>
            <a:off x="2551176" y="1463040"/>
            <a:ext cx="1993392" cy="2286000"/>
          </a:xfrm>
          <a:prstGeom prst="roundRect">
            <a:avLst>
              <a:gd name="adj" fmla="val 412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9" name="Text 7"/>
          <p:cNvSpPr/>
          <p:nvPr/>
        </p:nvSpPr>
        <p:spPr>
          <a:xfrm>
            <a:off x="2679192" y="1627632"/>
            <a:ext cx="1737360" cy="47548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Student Pro</a:t>
            </a:r>
            <a:endParaRPr lang="en-US" sz="1250" dirty="0"/>
          </a:p>
        </p:txBody>
      </p:sp>
      <p:sp>
        <p:nvSpPr>
          <p:cNvPr id="10" name="Text 8"/>
          <p:cNvSpPr/>
          <p:nvPr/>
        </p:nvSpPr>
        <p:spPr>
          <a:xfrm>
            <a:off x="2679192" y="2157984"/>
            <a:ext cx="1737360" cy="457200"/>
          </a:xfrm>
          <a:prstGeom prst="rect">
            <a:avLst/>
          </a:prstGeom>
          <a:noFill/>
          <a:ln/>
        </p:spPr>
        <p:txBody>
          <a:bodyPr wrap="square" lIns="0" tIns="0" rIns="0" bIns="0" rtlCol="0" anchor="ctr"/>
          <a:lstStyle/>
          <a:p>
            <a:pPr marL="0" indent="0">
              <a:buNone/>
            </a:pPr>
            <a:r>
              <a:rPr lang="en-US" sz="2300" b="1" dirty="0">
                <a:solidFill>
                  <a:srgbClr val="53C8E0"/>
                </a:solidFill>
                <a:latin typeface="Cambria" pitchFamily="34" charset="0"/>
                <a:ea typeface="Cambria" pitchFamily="34" charset="-122"/>
                <a:cs typeface="Cambria" pitchFamily="34" charset="-120"/>
              </a:rPr>
              <a:t>₸999</a:t>
            </a:r>
            <a:endParaRPr lang="en-US" sz="2300" dirty="0"/>
          </a:p>
        </p:txBody>
      </p:sp>
      <p:sp>
        <p:nvSpPr>
          <p:cNvPr id="11" name="Text 9"/>
          <p:cNvSpPr/>
          <p:nvPr/>
        </p:nvSpPr>
        <p:spPr>
          <a:xfrm>
            <a:off x="2679192" y="2670048"/>
            <a:ext cx="1737360" cy="9601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/student · month — full map + advanced content</a:t>
            </a:r>
            <a:endParaRPr lang="en-US" sz="980" dirty="0"/>
          </a:p>
        </p:txBody>
      </p:sp>
      <p:sp>
        <p:nvSpPr>
          <p:cNvPr id="12" name="Shape 10"/>
          <p:cNvSpPr/>
          <p:nvPr/>
        </p:nvSpPr>
        <p:spPr>
          <a:xfrm>
            <a:off x="4599432" y="1463040"/>
            <a:ext cx="1993392" cy="2286000"/>
          </a:xfrm>
          <a:prstGeom prst="roundRect">
            <a:avLst>
              <a:gd name="adj" fmla="val 4128"/>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3" name="Text 11"/>
          <p:cNvSpPr/>
          <p:nvPr/>
        </p:nvSpPr>
        <p:spPr>
          <a:xfrm>
            <a:off x="4727448" y="1627632"/>
            <a:ext cx="1737360" cy="47548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Family</a:t>
            </a:r>
            <a:endParaRPr lang="en-US" sz="1250" dirty="0"/>
          </a:p>
        </p:txBody>
      </p:sp>
      <p:sp>
        <p:nvSpPr>
          <p:cNvPr id="14" name="Text 12"/>
          <p:cNvSpPr/>
          <p:nvPr/>
        </p:nvSpPr>
        <p:spPr>
          <a:xfrm>
            <a:off x="4727448" y="2157984"/>
            <a:ext cx="1737360" cy="457200"/>
          </a:xfrm>
          <a:prstGeom prst="rect">
            <a:avLst/>
          </a:prstGeom>
          <a:noFill/>
          <a:ln/>
        </p:spPr>
        <p:txBody>
          <a:bodyPr wrap="square" lIns="0" tIns="0" rIns="0" bIns="0" rtlCol="0" anchor="ctr"/>
          <a:lstStyle/>
          <a:p>
            <a:pPr marL="0" indent="0">
              <a:buNone/>
            </a:pPr>
            <a:r>
              <a:rPr lang="en-US" sz="2300" b="1" dirty="0">
                <a:solidFill>
                  <a:srgbClr val="53C8E0"/>
                </a:solidFill>
                <a:latin typeface="Cambria" pitchFamily="34" charset="0"/>
                <a:ea typeface="Cambria" pitchFamily="34" charset="-122"/>
                <a:cs typeface="Cambria" pitchFamily="34" charset="-120"/>
              </a:rPr>
              <a:t>₸3,000</a:t>
            </a:r>
            <a:endParaRPr lang="en-US" sz="2300" dirty="0"/>
          </a:p>
        </p:txBody>
      </p:sp>
      <p:sp>
        <p:nvSpPr>
          <p:cNvPr id="15" name="Text 13"/>
          <p:cNvSpPr/>
          <p:nvPr/>
        </p:nvSpPr>
        <p:spPr>
          <a:xfrm>
            <a:off x="4727448" y="2670048"/>
            <a:ext cx="1737360" cy="9601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/month — up to 5 members</a:t>
            </a:r>
            <a:endParaRPr lang="en-US" sz="980" dirty="0"/>
          </a:p>
        </p:txBody>
      </p:sp>
      <p:sp>
        <p:nvSpPr>
          <p:cNvPr id="16" name="Shape 14"/>
          <p:cNvSpPr/>
          <p:nvPr/>
        </p:nvSpPr>
        <p:spPr>
          <a:xfrm>
            <a:off x="6647688" y="1463040"/>
            <a:ext cx="1993392" cy="2286000"/>
          </a:xfrm>
          <a:prstGeom prst="roundRect">
            <a:avLst>
              <a:gd name="adj" fmla="val 4128"/>
            </a:avLst>
          </a:prstGeom>
          <a:solidFill>
            <a:srgbClr val="263350"/>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7" name="Text 15"/>
          <p:cNvSpPr/>
          <p:nvPr/>
        </p:nvSpPr>
        <p:spPr>
          <a:xfrm>
            <a:off x="6775704" y="1627632"/>
            <a:ext cx="1737360" cy="47548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Schools &amp; Universities</a:t>
            </a:r>
            <a:endParaRPr lang="en-US" sz="1250" dirty="0"/>
          </a:p>
        </p:txBody>
      </p:sp>
      <p:sp>
        <p:nvSpPr>
          <p:cNvPr id="18" name="Text 16"/>
          <p:cNvSpPr/>
          <p:nvPr/>
        </p:nvSpPr>
        <p:spPr>
          <a:xfrm>
            <a:off x="6775704" y="2157984"/>
            <a:ext cx="1737360" cy="457200"/>
          </a:xfrm>
          <a:prstGeom prst="rect">
            <a:avLst/>
          </a:prstGeom>
          <a:noFill/>
          <a:ln/>
        </p:spPr>
        <p:txBody>
          <a:bodyPr wrap="square" lIns="0" tIns="0" rIns="0" bIns="0" rtlCol="0" anchor="ctr"/>
          <a:lstStyle/>
          <a:p>
            <a:pPr marL="0" indent="0">
              <a:buNone/>
            </a:pPr>
            <a:r>
              <a:rPr lang="en-US" sz="2300" b="1" dirty="0">
                <a:solidFill>
                  <a:srgbClr val="E8A33B"/>
                </a:solidFill>
                <a:latin typeface="Cambria" pitchFamily="34" charset="0"/>
                <a:ea typeface="Cambria" pitchFamily="34" charset="-122"/>
                <a:cs typeface="Cambria" pitchFamily="34" charset="-120"/>
              </a:rPr>
              <a:t>₸599,000</a:t>
            </a:r>
            <a:endParaRPr lang="en-US" sz="2300" dirty="0"/>
          </a:p>
        </p:txBody>
      </p:sp>
      <p:sp>
        <p:nvSpPr>
          <p:cNvPr id="19" name="Text 17"/>
          <p:cNvSpPr/>
          <p:nvPr/>
        </p:nvSpPr>
        <p:spPr>
          <a:xfrm>
            <a:off x="6775704" y="2670048"/>
            <a:ext cx="1737360" cy="960120"/>
          </a:xfrm>
          <a:prstGeom prst="rect">
            <a:avLst/>
          </a:prstGeom>
          <a:noFill/>
          <a:ln/>
        </p:spPr>
        <p:txBody>
          <a:bodyPr wrap="square" lIns="0" tIns="0" rIns="0" bIns="0" rtlCol="0" anchor="ctr"/>
          <a:lstStyle/>
          <a:p>
            <a:pPr marL="0" indent="0">
              <a:buNone/>
            </a:pPr>
            <a:r>
              <a:rPr lang="en-US" sz="980" dirty="0">
                <a:solidFill>
                  <a:srgbClr val="C2CEE0"/>
                </a:solidFill>
                <a:latin typeface="Calibri" pitchFamily="34" charset="0"/>
                <a:ea typeface="Calibri" pitchFamily="34" charset="-122"/>
                <a:cs typeface="Calibri" pitchFamily="34" charset="-120"/>
              </a:rPr>
              <a:t>/1,000 students · month — classes + teacher tools</a:t>
            </a:r>
            <a:endParaRPr lang="en-US" sz="980" dirty="0"/>
          </a:p>
        </p:txBody>
      </p:sp>
      <p:sp>
        <p:nvSpPr>
          <p:cNvPr id="20" name="Shape 18"/>
          <p:cNvSpPr/>
          <p:nvPr/>
        </p:nvSpPr>
        <p:spPr>
          <a:xfrm>
            <a:off x="502920" y="3977640"/>
            <a:ext cx="8138160" cy="777240"/>
          </a:xfrm>
          <a:prstGeom prst="roundRect">
            <a:avLst>
              <a:gd name="adj" fmla="val 10588"/>
            </a:avLst>
          </a:prstGeom>
          <a:solidFill>
            <a:srgbClr val="1C2A45"/>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21" name="Text 19"/>
          <p:cNvSpPr/>
          <p:nvPr/>
        </p:nvSpPr>
        <p:spPr>
          <a:xfrm>
            <a:off x="731520" y="4069080"/>
            <a:ext cx="7680960" cy="59436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Government (B2G): </a:t>
            </a:r>
            <a:r>
              <a:rPr lang="en-US" sz="1100" dirty="0">
                <a:solidFill>
                  <a:srgbClr val="C2CEE0"/>
                </a:solidFill>
                <a:latin typeface="Calibri" pitchFamily="34" charset="0"/>
                <a:ea typeface="Calibri" pitchFamily="34" charset="-122"/>
                <a:cs typeface="Calibri" pitchFamily="34" charset="-120"/>
              </a:rPr>
              <a:t>custom, quote-based — a later, separately-paced stream (public procurement runs multi-year). Investor view: one regional agreement of ~50,000 students ≈ ₸30M/month at standard school rates.</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1322"/>
        </a:solidFill>
        <a:effectLst/>
      </p:bgPr>
    </p:bg>
    <p:spTree>
      <p:nvGrpSpPr>
        <p:cNvPr id="1" name=""/>
        <p:cNvGrpSpPr/>
        <p:nvPr/>
      </p:nvGrpSpPr>
      <p:grpSpPr>
        <a:xfrm>
          <a:off x="0" y="0"/>
          <a:ext cx="0" cy="0"/>
          <a:chOff x="0" y="0"/>
          <a:chExt cx="0" cy="0"/>
        </a:xfrm>
      </p:grpSpPr>
      <p:sp>
        <p:nvSpPr>
          <p:cNvPr id="2" name="Text 0"/>
          <p:cNvSpPr/>
          <p:nvPr/>
        </p:nvSpPr>
        <p:spPr>
          <a:xfrm>
            <a:off x="502920" y="292608"/>
            <a:ext cx="8229600" cy="274320"/>
          </a:xfrm>
          <a:prstGeom prst="rect">
            <a:avLst/>
          </a:prstGeom>
          <a:noFill/>
          <a:ln/>
        </p:spPr>
        <p:txBody>
          <a:bodyPr wrap="square" lIns="0" tIns="0" rIns="0" bIns="0" rtlCol="0" anchor="ctr"/>
          <a:lstStyle/>
          <a:p>
            <a:pPr marL="0" indent="0">
              <a:buNone/>
            </a:pPr>
            <a:r>
              <a:rPr lang="en-US" sz="1100" b="1" kern="0" spc="400" dirty="0">
                <a:solidFill>
                  <a:srgbClr val="E8A33B"/>
                </a:solidFill>
                <a:latin typeface="Calibri" pitchFamily="34" charset="0"/>
                <a:ea typeface="Calibri" pitchFamily="34" charset="-122"/>
                <a:cs typeface="Calibri" pitchFamily="34" charset="-120"/>
              </a:rPr>
              <a:t>IMPACT · SDG 4</a:t>
            </a:r>
            <a:endParaRPr lang="en-US" sz="1100" dirty="0"/>
          </a:p>
        </p:txBody>
      </p:sp>
      <p:sp>
        <p:nvSpPr>
          <p:cNvPr id="3" name="Text 1"/>
          <p:cNvSpPr/>
          <p:nvPr/>
        </p:nvSpPr>
        <p:spPr>
          <a:xfrm>
            <a:off x="502920" y="566928"/>
            <a:ext cx="8138160" cy="68580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Quality education, made equitable.</a:t>
            </a:r>
            <a:endParaRPr lang="en-US" sz="3000" dirty="0"/>
          </a:p>
        </p:txBody>
      </p:sp>
      <p:sp>
        <p:nvSpPr>
          <p:cNvPr id="4" name="Shape 2"/>
          <p:cNvSpPr/>
          <p:nvPr/>
        </p:nvSpPr>
        <p:spPr>
          <a:xfrm>
            <a:off x="502920" y="1481328"/>
            <a:ext cx="2697480" cy="3017520"/>
          </a:xfrm>
          <a:prstGeom prst="roundRect">
            <a:avLst>
              <a:gd name="adj" fmla="val 3051"/>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5" name="Shape 3"/>
          <p:cNvSpPr/>
          <p:nvPr/>
        </p:nvSpPr>
        <p:spPr>
          <a:xfrm>
            <a:off x="731520" y="1737360"/>
            <a:ext cx="548640" cy="548640"/>
          </a:xfrm>
          <a:prstGeom prst="ellipse">
            <a:avLst/>
          </a:prstGeom>
          <a:solidFill>
            <a:srgbClr val="1C2A45"/>
          </a:solidFill>
          <a:ln w="12700">
            <a:solidFill>
              <a:srgbClr val="2A3A58"/>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874166" y="1880006"/>
            <a:ext cx="263347" cy="263347"/>
          </a:xfrm>
          <a:prstGeom prst="rect">
            <a:avLst/>
          </a:prstGeom>
        </p:spPr>
      </p:pic>
      <p:sp>
        <p:nvSpPr>
          <p:cNvPr id="7" name="Text 4"/>
          <p:cNvSpPr/>
          <p:nvPr/>
        </p:nvSpPr>
        <p:spPr>
          <a:xfrm>
            <a:off x="731520" y="2450592"/>
            <a:ext cx="2286000" cy="36576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Short term</a:t>
            </a:r>
            <a:endParaRPr lang="en-US" sz="1600" dirty="0"/>
          </a:p>
        </p:txBody>
      </p:sp>
      <p:sp>
        <p:nvSpPr>
          <p:cNvPr id="8" name="Text 5"/>
          <p:cNvSpPr/>
          <p:nvPr/>
        </p:nvSpPr>
        <p:spPr>
          <a:xfrm>
            <a:off x="731520" y="2852928"/>
            <a:ext cx="2286000" cy="150876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Students build understanding, not recall — seeing why and where events happened. Teachers get a modern, trustworthy classroom tool.</a:t>
            </a:r>
            <a:endParaRPr lang="en-US" sz="1100" dirty="0"/>
          </a:p>
        </p:txBody>
      </p:sp>
      <p:sp>
        <p:nvSpPr>
          <p:cNvPr id="9" name="Shape 6"/>
          <p:cNvSpPr/>
          <p:nvPr/>
        </p:nvSpPr>
        <p:spPr>
          <a:xfrm>
            <a:off x="3410712" y="1481328"/>
            <a:ext cx="2697480" cy="3017520"/>
          </a:xfrm>
          <a:prstGeom prst="roundRect">
            <a:avLst>
              <a:gd name="adj" fmla="val 3051"/>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0" name="Shape 7"/>
          <p:cNvSpPr/>
          <p:nvPr/>
        </p:nvSpPr>
        <p:spPr>
          <a:xfrm>
            <a:off x="3639312" y="1737360"/>
            <a:ext cx="548640" cy="548640"/>
          </a:xfrm>
          <a:prstGeom prst="ellipse">
            <a:avLst/>
          </a:prstGeom>
          <a:solidFill>
            <a:srgbClr val="1C2A45"/>
          </a:solidFill>
          <a:ln w="12700">
            <a:solidFill>
              <a:srgbClr val="2A3A58"/>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3781958" y="1880006"/>
            <a:ext cx="263347" cy="263347"/>
          </a:xfrm>
          <a:prstGeom prst="rect">
            <a:avLst/>
          </a:prstGeom>
        </p:spPr>
      </p:pic>
      <p:sp>
        <p:nvSpPr>
          <p:cNvPr id="12" name="Text 8"/>
          <p:cNvSpPr/>
          <p:nvPr/>
        </p:nvSpPr>
        <p:spPr>
          <a:xfrm>
            <a:off x="3639312" y="2450592"/>
            <a:ext cx="2286000" cy="36576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Equity</a:t>
            </a:r>
            <a:endParaRPr lang="en-US" sz="1600" dirty="0"/>
          </a:p>
        </p:txBody>
      </p:sp>
      <p:sp>
        <p:nvSpPr>
          <p:cNvPr id="13" name="Text 9"/>
          <p:cNvSpPr/>
          <p:nvPr/>
        </p:nvSpPr>
        <p:spPr>
          <a:xfrm>
            <a:off x="3639312" y="2852928"/>
            <a:ext cx="2286000" cy="150876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Fully digital: the same scholar-grade content reaches regional and rural students as reaches Astana — narrowing the access gap.</a:t>
            </a:r>
            <a:endParaRPr lang="en-US" sz="1100" dirty="0"/>
          </a:p>
        </p:txBody>
      </p:sp>
      <p:sp>
        <p:nvSpPr>
          <p:cNvPr id="14" name="Shape 10"/>
          <p:cNvSpPr/>
          <p:nvPr/>
        </p:nvSpPr>
        <p:spPr>
          <a:xfrm>
            <a:off x="6318504" y="1481328"/>
            <a:ext cx="2697480" cy="3017520"/>
          </a:xfrm>
          <a:prstGeom prst="roundRect">
            <a:avLst>
              <a:gd name="adj" fmla="val 3051"/>
            </a:avLst>
          </a:prstGeom>
          <a:solidFill>
            <a:srgbClr val="16223A"/>
          </a:solidFill>
          <a:ln w="12700">
            <a:solidFill>
              <a:srgbClr val="2A3A58"/>
            </a:solidFill>
            <a:prstDash val="solid"/>
          </a:ln>
          <a:effectLst>
            <a:outerShdw blurRad="127000" dist="38100" dir="2700000" algn="bl" rotWithShape="0">
              <a:srgbClr val="000000">
                <a:alpha val="35000"/>
              </a:srgbClr>
            </a:outerShdw>
          </a:effectLst>
        </p:spPr>
        <p:txBody>
          <a:bodyPr/>
          <a:lstStyle/>
          <a:p>
            <a:endParaRPr lang="en-US"/>
          </a:p>
        </p:txBody>
      </p:sp>
      <p:sp>
        <p:nvSpPr>
          <p:cNvPr id="15" name="Shape 11"/>
          <p:cNvSpPr/>
          <p:nvPr/>
        </p:nvSpPr>
        <p:spPr>
          <a:xfrm>
            <a:off x="6547104" y="1737360"/>
            <a:ext cx="548640" cy="548640"/>
          </a:xfrm>
          <a:prstGeom prst="ellipse">
            <a:avLst/>
          </a:prstGeom>
          <a:solidFill>
            <a:srgbClr val="1C2A45"/>
          </a:solidFill>
          <a:ln w="12700">
            <a:solidFill>
              <a:srgbClr val="2A3A58"/>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6689750" y="1880006"/>
            <a:ext cx="263347" cy="263347"/>
          </a:xfrm>
          <a:prstGeom prst="rect">
            <a:avLst/>
          </a:prstGeom>
        </p:spPr>
      </p:pic>
      <p:sp>
        <p:nvSpPr>
          <p:cNvPr id="17" name="Text 12"/>
          <p:cNvSpPr/>
          <p:nvPr/>
        </p:nvSpPr>
        <p:spPr>
          <a:xfrm>
            <a:off x="6547104" y="2450592"/>
            <a:ext cx="2286000" cy="36576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Long term</a:t>
            </a:r>
            <a:endParaRPr lang="en-US" sz="1600" dirty="0"/>
          </a:p>
        </p:txBody>
      </p:sp>
      <p:sp>
        <p:nvSpPr>
          <p:cNvPr id="18" name="Text 13"/>
          <p:cNvSpPr/>
          <p:nvPr/>
        </p:nvSpPr>
        <p:spPr>
          <a:xfrm>
            <a:off x="6547104" y="2852928"/>
            <a:ext cx="2286000" cy="1508760"/>
          </a:xfrm>
          <a:prstGeom prst="rect">
            <a:avLst/>
          </a:prstGeom>
          <a:noFill/>
          <a:ln/>
        </p:spPr>
        <p:txBody>
          <a:bodyPr wrap="square" lIns="0" tIns="0" rIns="0" bIns="0" rtlCol="0" anchor="ctr"/>
          <a:lstStyle/>
          <a:p>
            <a:pPr marL="0" indent="0">
              <a:buNone/>
            </a:pPr>
            <a:r>
              <a:rPr lang="en-US" sz="1100" dirty="0">
                <a:solidFill>
                  <a:srgbClr val="C2CEE0"/>
                </a:solidFill>
                <a:latin typeface="Calibri" pitchFamily="34" charset="0"/>
                <a:ea typeface="Calibri" pitchFamily="34" charset="-122"/>
                <a:cs typeface="Calibri" pitchFamily="34" charset="-120"/>
              </a:rPr>
              <a:t>A lasting public resource for heritage and identity — and a working model for turning scholarship into public knowledge.</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TotalTime>
  <Words>1623</Words>
  <Application>Microsoft Macintosh PowerPoint</Application>
  <PresentationFormat>On-screen Show (16:9)</PresentationFormat>
  <Paragraphs>210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KazStory — Investor Pitch Deck</dc:title>
  <dc:subject>PptxGenJS Presentation</dc:subject>
  <dc:creator>KazStory</dc:creator>
  <cp:lastModifiedBy>aman ullah saleh</cp:lastModifiedBy>
  <cp:revision>5</cp:revision>
  <dcterms:created xsi:type="dcterms:W3CDTF">2026-06-12T13:42:05Z</dcterms:created>
  <dcterms:modified xsi:type="dcterms:W3CDTF">2026-06-15T16:06:28Z</dcterms:modified>
</cp:coreProperties>
</file>