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1.xml" ContentType="application/vnd.openxmlformats-officedocument.drawingml.chart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Выручка</c:v>
                </c:pt>
              </c:strCache>
            </c:strRef>
          </c:tx>
          <c:spPr>
            <a:solidFill>
              <a:srgbClr val="B0764F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1" i="0" strike="noStrike" sz="1000" u="none">
                    <a:solidFill>
                      <a:srgbClr val="2B2622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1 п/г</c:v>
                  </c:pt>
                  <c:pt idx="1">
                    <c:v>2 п/г</c:v>
                  </c:pt>
                  <c:pt idx="2">
                    <c:v>3 п/г</c:v>
                  </c:pt>
                  <c:pt idx="3">
                    <c:v>4 п/г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3.1</c:v>
                </c:pt>
                <c:pt idx="1">
                  <c:v>152.4</c:v>
                </c:pt>
                <c:pt idx="2">
                  <c:v>262.8</c:v>
                </c:pt>
                <c:pt idx="3">
                  <c:v>369.6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1" i="0" strike="noStrike" sz="1000" u="none">
                  <a:solidFill>
                    <a:srgbClr val="2B2622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55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8A8178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image" Target="../media/image-2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/ppt/charts/chart1.xml"/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B26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0" y="-1463040"/>
            <a:ext cx="5943600" cy="5943600"/>
          </a:xfrm>
          <a:prstGeom prst="ellipse">
            <a:avLst/>
          </a:prstGeom>
          <a:solidFill>
            <a:srgbClr val="8A5A38">
              <a:alpha val="12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9326880" y="182880"/>
            <a:ext cx="3840480" cy="3840480"/>
          </a:xfrm>
          <a:prstGeom prst="ellipse">
            <a:avLst/>
          </a:prstGeom>
          <a:solidFill>
            <a:srgbClr val="B0764F">
              <a:alpha val="18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731520" y="64008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B076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ПИТЧИНГ · QAZINNOVATIONS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731520" y="1417320"/>
            <a:ext cx="877824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5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InLab.kz</a:t>
            </a:r>
            <a:endParaRPr lang="en-US" sz="5000" dirty="0"/>
          </a:p>
          <a:p>
            <a:pPr indent="0" marL="0">
              <a:lnSpc>
                <a:spcPct val="102000"/>
              </a:lnSpc>
              <a:buNone/>
            </a:pPr>
            <a:r>
              <a:rPr lang="en-US" sz="3000" b="1" dirty="0">
                <a:solidFill>
                  <a:srgbClr val="B076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AI-платформа медицинской диагностики</a:t>
            </a:r>
            <a:endParaRPr lang="en-US" sz="5000" dirty="0"/>
          </a:p>
        </p:txBody>
      </p:sp>
      <p:sp>
        <p:nvSpPr>
          <p:cNvPr id="6" name="Text 4"/>
          <p:cNvSpPr/>
          <p:nvPr/>
        </p:nvSpPr>
        <p:spPr>
          <a:xfrm>
            <a:off x="731520" y="3200400"/>
            <a:ext cx="7863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D9CF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Расшифровка анализов и сверка с протоколами МЗ РК для пациента и клиники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731520" y="4114800"/>
            <a:ext cx="2670048" cy="1627632"/>
          </a:xfrm>
          <a:prstGeom prst="rect">
            <a:avLst/>
          </a:prstGeom>
          <a:solidFill>
            <a:srgbClr val="3A332D"/>
          </a:solidFill>
          <a:ln w="9525">
            <a:solidFill>
              <a:srgbClr val="B0764F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731520" y="4114800"/>
            <a:ext cx="64008" cy="1627632"/>
          </a:xfrm>
          <a:prstGeom prst="rect">
            <a:avLst/>
          </a:prstGeom>
          <a:solidFill>
            <a:srgbClr val="B0764F"/>
          </a:solidFill>
          <a:ln/>
        </p:spPr>
      </p:sp>
      <p:sp>
        <p:nvSpPr>
          <p:cNvPr id="9" name="Text 7"/>
          <p:cNvSpPr/>
          <p:nvPr/>
        </p:nvSpPr>
        <p:spPr>
          <a:xfrm>
            <a:off x="914400" y="4261104"/>
            <a:ext cx="235000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B076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Приоритетное направление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914400" y="4718304"/>
            <a:ext cx="2350008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Новые технологии</a:t>
            </a:r>
            <a:endParaRPr lang="en-US" sz="135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 медицине</a:t>
            </a:r>
            <a:endParaRPr lang="en-US" sz="135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 здравоохранении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3566160" y="4114800"/>
            <a:ext cx="2670048" cy="1627632"/>
          </a:xfrm>
          <a:prstGeom prst="rect">
            <a:avLst/>
          </a:prstGeom>
          <a:solidFill>
            <a:srgbClr val="3A332D"/>
          </a:solidFill>
          <a:ln w="9525">
            <a:solidFill>
              <a:srgbClr val="B0764F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3566160" y="4114800"/>
            <a:ext cx="64008" cy="1627632"/>
          </a:xfrm>
          <a:prstGeom prst="rect">
            <a:avLst/>
          </a:prstGeom>
          <a:solidFill>
            <a:srgbClr val="B0764F"/>
          </a:solidFill>
          <a:ln/>
        </p:spPr>
      </p:sp>
      <p:sp>
        <p:nvSpPr>
          <p:cNvPr id="13" name="Text 11"/>
          <p:cNvSpPr/>
          <p:nvPr/>
        </p:nvSpPr>
        <p:spPr>
          <a:xfrm>
            <a:off x="3749040" y="4261104"/>
            <a:ext cx="235000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B076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Стоимость проекта (1 стадия)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3749040" y="4718304"/>
            <a:ext cx="2350008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22 500 000 ₸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6400800" y="4114800"/>
            <a:ext cx="2670048" cy="1627632"/>
          </a:xfrm>
          <a:prstGeom prst="rect">
            <a:avLst/>
          </a:prstGeom>
          <a:solidFill>
            <a:srgbClr val="3A332D"/>
          </a:solidFill>
          <a:ln w="9525">
            <a:solidFill>
              <a:srgbClr val="B0764F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6400800" y="4114800"/>
            <a:ext cx="64008" cy="1627632"/>
          </a:xfrm>
          <a:prstGeom prst="rect">
            <a:avLst/>
          </a:prstGeom>
          <a:solidFill>
            <a:srgbClr val="B0764F"/>
          </a:solidFill>
          <a:ln/>
        </p:spPr>
      </p:sp>
      <p:sp>
        <p:nvSpPr>
          <p:cNvPr id="17" name="Text 15"/>
          <p:cNvSpPr/>
          <p:nvPr/>
        </p:nvSpPr>
        <p:spPr>
          <a:xfrm>
            <a:off x="6583680" y="4261104"/>
            <a:ext cx="235000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B076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Запрашиваемый грант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6583680" y="4718304"/>
            <a:ext cx="2350008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20 000 000 ₸  ·  88,9%</a:t>
            </a:r>
            <a:endParaRPr lang="en-US" sz="1350" dirty="0"/>
          </a:p>
        </p:txBody>
      </p:sp>
      <p:sp>
        <p:nvSpPr>
          <p:cNvPr id="19" name="Shape 17"/>
          <p:cNvSpPr/>
          <p:nvPr/>
        </p:nvSpPr>
        <p:spPr>
          <a:xfrm>
            <a:off x="9235440" y="4114800"/>
            <a:ext cx="2670048" cy="1627632"/>
          </a:xfrm>
          <a:prstGeom prst="rect">
            <a:avLst/>
          </a:prstGeom>
          <a:solidFill>
            <a:srgbClr val="3A332D"/>
          </a:solidFill>
          <a:ln w="9525">
            <a:solidFill>
              <a:srgbClr val="B0764F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9235440" y="4114800"/>
            <a:ext cx="64008" cy="1627632"/>
          </a:xfrm>
          <a:prstGeom prst="rect">
            <a:avLst/>
          </a:prstGeom>
          <a:solidFill>
            <a:srgbClr val="B0764F"/>
          </a:solidFill>
          <a:ln/>
        </p:spPr>
      </p:sp>
      <p:sp>
        <p:nvSpPr>
          <p:cNvPr id="21" name="Text 19"/>
          <p:cNvSpPr/>
          <p:nvPr/>
        </p:nvSpPr>
        <p:spPr>
          <a:xfrm>
            <a:off x="9418320" y="4261104"/>
            <a:ext cx="235000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B076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Софинансирование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9418320" y="4718304"/>
            <a:ext cx="2350008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2 500 000 ₸  ·  11,1%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731520" y="598932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BFB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ТОО «PROECTA»  ·  БИН/ИИН 970906300680  ·  </a:t>
            </a:r>
            <a:pPr indent="0" marL="0">
              <a:buNone/>
            </a:pPr>
            <a:r>
              <a:rPr lang="en-US" sz="1200" dirty="0">
                <a:solidFill>
                  <a:srgbClr val="BFB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г. Астана  ·  inlab.kz  ·  срок 1 стадии — 6 мес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4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8A8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ПРОБЛЕМА  →  РЕШЕНИЕ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10180015" y="384048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8A8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5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" y="713232"/>
            <a:ext cx="10911535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2B26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Проблема, масштаб и наше решение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640080" y="1600200"/>
            <a:ext cx="5212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8A5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Проблема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640080" y="2011680"/>
            <a:ext cx="5257800" cy="841248"/>
          </a:xfrm>
          <a:prstGeom prst="rect">
            <a:avLst/>
          </a:prstGeom>
          <a:solidFill>
            <a:srgbClr val="FFFFFF"/>
          </a:solidFill>
          <a:ln w="12700">
            <a:solidFill>
              <a:srgbClr val="E3DAD0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0000"/>
              </a:srgbClr>
            </a:outerShdw>
          </a:effectLst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4672" y="2258568"/>
            <a:ext cx="329184" cy="32918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298448" y="2103120"/>
            <a:ext cx="448056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B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Пациент не понимает анализы → самолечение и поздние обращения к врачу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640080" y="2980944"/>
            <a:ext cx="5257800" cy="841248"/>
          </a:xfrm>
          <a:prstGeom prst="rect">
            <a:avLst/>
          </a:prstGeom>
          <a:solidFill>
            <a:srgbClr val="FFFFFF"/>
          </a:solidFill>
          <a:ln w="12700">
            <a:solidFill>
              <a:srgbClr val="E3DAD0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0000"/>
              </a:srgbClr>
            </a:outerShdw>
          </a:effectLst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672" y="3227832"/>
            <a:ext cx="329184" cy="329184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298448" y="3072384"/>
            <a:ext cx="448056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B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Диагностика, врачи, лаборатории и услуги на дому разрознены — нет единого маршрута</a:t>
            </a:r>
            <a:endParaRPr lang="en-US" sz="1250" dirty="0"/>
          </a:p>
        </p:txBody>
      </p:sp>
      <p:sp>
        <p:nvSpPr>
          <p:cNvPr id="12" name="Shape 8"/>
          <p:cNvSpPr/>
          <p:nvPr/>
        </p:nvSpPr>
        <p:spPr>
          <a:xfrm>
            <a:off x="640080" y="3950208"/>
            <a:ext cx="5257800" cy="841248"/>
          </a:xfrm>
          <a:prstGeom prst="rect">
            <a:avLst/>
          </a:prstGeom>
          <a:solidFill>
            <a:srgbClr val="FFFFFF"/>
          </a:solidFill>
          <a:ln w="12700">
            <a:solidFill>
              <a:srgbClr val="E3DAD0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0000"/>
              </a:srgbClr>
            </a:outerShdw>
          </a:effectLst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672" y="4197096"/>
            <a:ext cx="329184" cy="329184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298448" y="4041648"/>
            <a:ext cx="448056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B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Врач вручную сверяет показатели с протоколами — теряет время на каждом приёме</a:t>
            </a:r>
            <a:endParaRPr lang="en-US" sz="1250" dirty="0"/>
          </a:p>
        </p:txBody>
      </p:sp>
      <p:sp>
        <p:nvSpPr>
          <p:cNvPr id="15" name="Shape 10"/>
          <p:cNvSpPr/>
          <p:nvPr/>
        </p:nvSpPr>
        <p:spPr>
          <a:xfrm>
            <a:off x="640080" y="4965192"/>
            <a:ext cx="5257800" cy="914400"/>
          </a:xfrm>
          <a:prstGeom prst="rect">
            <a:avLst/>
          </a:prstGeom>
          <a:solidFill>
            <a:srgbClr val="2B2622"/>
          </a:solidFill>
          <a:ln/>
          <a:effectLst>
            <a:outerShdw sx="100000" sy="100000" kx="0" ky="0" algn="bl" rotWithShape="0" blurRad="88900" dist="38100" dir="8100000">
              <a:srgbClr val="000000">
                <a:alpha val="10000"/>
              </a:srgbClr>
            </a:outerShdw>
          </a:effectLst>
        </p:spPr>
      </p:sp>
      <p:sp>
        <p:nvSpPr>
          <p:cNvPr id="16" name="Text 11"/>
          <p:cNvSpPr/>
          <p:nvPr/>
        </p:nvSpPr>
        <p:spPr>
          <a:xfrm>
            <a:off x="868680" y="4965192"/>
            <a:ext cx="48463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B076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Масштаб рынка:  </a:t>
            </a:r>
            <a:pPr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Казахстан — 20 млн чел., 7+ млн интернет-активных. Центральная Азия — 75+ млн чел.</a:t>
            </a:r>
            <a:endParaRPr lang="en-US" sz="1250" dirty="0"/>
          </a:p>
        </p:txBody>
      </p:sp>
      <p:sp>
        <p:nvSpPr>
          <p:cNvPr id="17" name="Text 12"/>
          <p:cNvSpPr/>
          <p:nvPr/>
        </p:nvSpPr>
        <p:spPr>
          <a:xfrm>
            <a:off x="6355080" y="1600200"/>
            <a:ext cx="5212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8A5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Решение</a:t>
            </a:r>
            <a:endParaRPr lang="en-US" sz="1500" dirty="0"/>
          </a:p>
        </p:txBody>
      </p:sp>
      <p:sp>
        <p:nvSpPr>
          <p:cNvPr id="18" name="Shape 13"/>
          <p:cNvSpPr/>
          <p:nvPr/>
        </p:nvSpPr>
        <p:spPr>
          <a:xfrm>
            <a:off x="6355080" y="2011680"/>
            <a:ext cx="5166360" cy="841248"/>
          </a:xfrm>
          <a:prstGeom prst="rect">
            <a:avLst/>
          </a:prstGeom>
          <a:solidFill>
            <a:srgbClr val="FFFFFF"/>
          </a:solidFill>
          <a:ln w="12700">
            <a:solidFill>
              <a:srgbClr val="E3DAD0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0000"/>
              </a:srgbClr>
            </a:outerShdw>
          </a:effectLst>
        </p:spPr>
      </p:sp>
      <p:sp>
        <p:nvSpPr>
          <p:cNvPr id="19" name="Shape 14"/>
          <p:cNvSpPr/>
          <p:nvPr/>
        </p:nvSpPr>
        <p:spPr>
          <a:xfrm>
            <a:off x="6510528" y="2203704"/>
            <a:ext cx="457200" cy="457200"/>
          </a:xfrm>
          <a:prstGeom prst="ellipse">
            <a:avLst/>
          </a:prstGeom>
          <a:solidFill>
            <a:srgbClr val="EFE9E2"/>
          </a:solidFill>
          <a:ln/>
        </p:spPr>
      </p:sp>
      <p:pic>
        <p:nvPicPr>
          <p:cNvPr id="2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2824" y="2286000"/>
            <a:ext cx="292608" cy="292608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7132320" y="2084832"/>
            <a:ext cx="429768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2B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AI-расшифровка анализов
</a:t>
            </a:r>
            <a:endParaRPr lang="en-US" sz="1300" dirty="0"/>
          </a:p>
          <a:p>
            <a:pPr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8A8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Загрузка PDF/фото, интерпретация на каз. и рус., точность 90%+</a:t>
            </a:r>
            <a:endParaRPr lang="en-US" sz="1300" dirty="0"/>
          </a:p>
        </p:txBody>
      </p:sp>
      <p:sp>
        <p:nvSpPr>
          <p:cNvPr id="22" name="Shape 16"/>
          <p:cNvSpPr/>
          <p:nvPr/>
        </p:nvSpPr>
        <p:spPr>
          <a:xfrm>
            <a:off x="6355080" y="2980944"/>
            <a:ext cx="5166360" cy="841248"/>
          </a:xfrm>
          <a:prstGeom prst="rect">
            <a:avLst/>
          </a:prstGeom>
          <a:solidFill>
            <a:srgbClr val="FFFFFF"/>
          </a:solidFill>
          <a:ln w="12700">
            <a:solidFill>
              <a:srgbClr val="E3DAD0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0000"/>
              </a:srgbClr>
            </a:outerShdw>
          </a:effectLst>
        </p:spPr>
      </p:sp>
      <p:sp>
        <p:nvSpPr>
          <p:cNvPr id="23" name="Shape 17"/>
          <p:cNvSpPr/>
          <p:nvPr/>
        </p:nvSpPr>
        <p:spPr>
          <a:xfrm>
            <a:off x="6510528" y="3172968"/>
            <a:ext cx="457200" cy="457200"/>
          </a:xfrm>
          <a:prstGeom prst="ellipse">
            <a:avLst/>
          </a:prstGeom>
          <a:solidFill>
            <a:srgbClr val="EFE9E2"/>
          </a:solidFill>
          <a:ln/>
        </p:spPr>
      </p:sp>
      <p:pic>
        <p:nvPicPr>
          <p:cNvPr id="24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92824" y="3255264"/>
            <a:ext cx="292608" cy="292608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7132320" y="3054096"/>
            <a:ext cx="429768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2B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Сверка с протоколами МЗ РК
</a:t>
            </a:r>
            <a:endParaRPr lang="en-US" sz="1300" dirty="0"/>
          </a:p>
          <a:p>
            <a:pPr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8A8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проверяет показатели и формирует отчёт врачу ДО приёма</a:t>
            </a:r>
            <a:endParaRPr lang="en-US" sz="1300" dirty="0"/>
          </a:p>
        </p:txBody>
      </p:sp>
      <p:sp>
        <p:nvSpPr>
          <p:cNvPr id="26" name="Shape 19"/>
          <p:cNvSpPr/>
          <p:nvPr/>
        </p:nvSpPr>
        <p:spPr>
          <a:xfrm>
            <a:off x="6355080" y="3950208"/>
            <a:ext cx="5166360" cy="841248"/>
          </a:xfrm>
          <a:prstGeom prst="rect">
            <a:avLst/>
          </a:prstGeom>
          <a:solidFill>
            <a:srgbClr val="FFFFFF"/>
          </a:solidFill>
          <a:ln w="12700">
            <a:solidFill>
              <a:srgbClr val="E3DAD0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0000"/>
              </a:srgbClr>
            </a:outerShdw>
          </a:effectLst>
        </p:spPr>
      </p:sp>
      <p:sp>
        <p:nvSpPr>
          <p:cNvPr id="27" name="Shape 20"/>
          <p:cNvSpPr/>
          <p:nvPr/>
        </p:nvSpPr>
        <p:spPr>
          <a:xfrm>
            <a:off x="6510528" y="4142232"/>
            <a:ext cx="457200" cy="457200"/>
          </a:xfrm>
          <a:prstGeom prst="ellipse">
            <a:avLst/>
          </a:prstGeom>
          <a:solidFill>
            <a:srgbClr val="EFE9E2"/>
          </a:solidFill>
          <a:ln/>
        </p:spPr>
      </p:sp>
      <p:pic>
        <p:nvPicPr>
          <p:cNvPr id="28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92824" y="4224528"/>
            <a:ext cx="292608" cy="292608"/>
          </a:xfrm>
          <a:prstGeom prst="rect">
            <a:avLst/>
          </a:prstGeom>
        </p:spPr>
      </p:pic>
      <p:sp>
        <p:nvSpPr>
          <p:cNvPr id="29" name="Text 21"/>
          <p:cNvSpPr/>
          <p:nvPr/>
        </p:nvSpPr>
        <p:spPr>
          <a:xfrm>
            <a:off x="7132320" y="4023360"/>
            <a:ext cx="429768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2B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Единая маршрутизация
</a:t>
            </a:r>
            <a:endParaRPr lang="en-US" sz="1300" dirty="0"/>
          </a:p>
          <a:p>
            <a:pPr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8A8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Анализ → AI → врач → дообследование → услуга на дому</a:t>
            </a:r>
            <a:endParaRPr lang="en-US" sz="1300" dirty="0"/>
          </a:p>
        </p:txBody>
      </p:sp>
      <p:sp>
        <p:nvSpPr>
          <p:cNvPr id="30" name="Shape 22"/>
          <p:cNvSpPr/>
          <p:nvPr/>
        </p:nvSpPr>
        <p:spPr>
          <a:xfrm>
            <a:off x="6355080" y="4965192"/>
            <a:ext cx="5166360" cy="914400"/>
          </a:xfrm>
          <a:prstGeom prst="rect">
            <a:avLst/>
          </a:prstGeom>
          <a:solidFill>
            <a:srgbClr val="B0764F"/>
          </a:solidFill>
          <a:ln/>
          <a:effectLst>
            <a:outerShdw sx="100000" sy="100000" kx="0" ky="0" algn="bl" rotWithShape="0" blurRad="88900" dist="38100" dir="8100000">
              <a:srgbClr val="000000">
                <a:alpha val="10000"/>
              </a:srgbClr>
            </a:outerShdw>
          </a:effectLst>
        </p:spPr>
      </p:sp>
      <p:sp>
        <p:nvSpPr>
          <p:cNvPr id="31" name="Text 23"/>
          <p:cNvSpPr/>
          <p:nvPr/>
        </p:nvSpPr>
        <p:spPr>
          <a:xfrm>
            <a:off x="6583680" y="4965192"/>
            <a:ext cx="47548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2B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Инновация:  </a:t>
            </a:r>
            <a:pPr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первая в РК AI-платформа полного цикла с базой протоколов МЗ РК. Экономит врачу до 12,5 ч/день.</a:t>
            </a:r>
            <a:endParaRPr lang="en-US" sz="12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4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8A8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РЕЗУЛЬТАТЫ ПО ПРОЕКТУ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10180015" y="384048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8A8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/ 5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" y="713232"/>
            <a:ext cx="10911535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2B26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Где мы сейчас</a:t>
            </a:r>
            <a:endParaRPr lang="en-US" sz="3400" dirty="0"/>
          </a:p>
        </p:txBody>
      </p:sp>
      <p:sp>
        <p:nvSpPr>
          <p:cNvPr id="5" name="Shape 3"/>
          <p:cNvSpPr/>
          <p:nvPr/>
        </p:nvSpPr>
        <p:spPr>
          <a:xfrm>
            <a:off x="640080" y="1691640"/>
            <a:ext cx="2670048" cy="155448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AD0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841248" y="1920240"/>
            <a:ext cx="566928" cy="566928"/>
          </a:xfrm>
          <a:prstGeom prst="ellipse">
            <a:avLst/>
          </a:prstGeom>
          <a:solidFill>
            <a:srgbClr val="EFE9E2"/>
          </a:solidFill>
          <a:ln/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0976" y="2029968"/>
            <a:ext cx="347472" cy="34747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508760" y="1892808"/>
            <a:ext cx="1709928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8A5A3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В проде</a:t>
            </a:r>
            <a:endParaRPr lang="en-US" sz="2300" dirty="0"/>
          </a:p>
        </p:txBody>
      </p:sp>
      <p:sp>
        <p:nvSpPr>
          <p:cNvPr id="9" name="Text 6"/>
          <p:cNvSpPr/>
          <p:nvPr/>
        </p:nvSpPr>
        <p:spPr>
          <a:xfrm>
            <a:off x="841248" y="2606040"/>
            <a:ext cx="2304288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2000"/>
              </a:lnSpc>
              <a:buNone/>
            </a:pPr>
            <a:r>
              <a:rPr lang="en-US" sz="1150" dirty="0">
                <a:solidFill>
                  <a:srgbClr val="2B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продукт работает</a:t>
            </a:r>
            <a:endParaRPr lang="en-US" sz="1150" dirty="0"/>
          </a:p>
          <a:p>
            <a:pPr indent="0" marL="0">
              <a:lnSpc>
                <a:spcPct val="92000"/>
              </a:lnSpc>
              <a:buNone/>
            </a:pPr>
            <a:r>
              <a:rPr lang="en-US" sz="1150" dirty="0">
                <a:solidFill>
                  <a:srgbClr val="2B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 inlab.kz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3474720" y="1691640"/>
            <a:ext cx="2670048" cy="155448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AD0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0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3675888" y="1920240"/>
            <a:ext cx="566928" cy="566928"/>
          </a:xfrm>
          <a:prstGeom prst="ellipse">
            <a:avLst/>
          </a:prstGeom>
          <a:solidFill>
            <a:srgbClr val="EFE9E2"/>
          </a:solidFill>
          <a:ln/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5616" y="2029968"/>
            <a:ext cx="347472" cy="34747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343400" y="1892808"/>
            <a:ext cx="1709928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8A5A3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50+</a:t>
            </a:r>
            <a:endParaRPr lang="en-US" sz="2300" dirty="0"/>
          </a:p>
        </p:txBody>
      </p:sp>
      <p:sp>
        <p:nvSpPr>
          <p:cNvPr id="14" name="Text 10"/>
          <p:cNvSpPr/>
          <p:nvPr/>
        </p:nvSpPr>
        <p:spPr>
          <a:xfrm>
            <a:off x="3675888" y="2606040"/>
            <a:ext cx="2304288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2000"/>
              </a:lnSpc>
              <a:buNone/>
            </a:pPr>
            <a:r>
              <a:rPr lang="en-US" sz="1150" dirty="0">
                <a:solidFill>
                  <a:srgbClr val="2B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пользователей,</a:t>
            </a:r>
            <a:endParaRPr lang="en-US" sz="1150" dirty="0"/>
          </a:p>
          <a:p>
            <a:pPr indent="0" marL="0">
              <a:lnSpc>
                <a:spcPct val="92000"/>
              </a:lnSpc>
              <a:buNone/>
            </a:pPr>
            <a:r>
              <a:rPr lang="en-US" sz="1150" dirty="0">
                <a:solidFill>
                  <a:srgbClr val="2B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freemium-воронка</a:t>
            </a:r>
            <a:endParaRPr lang="en-US" sz="1150" dirty="0"/>
          </a:p>
        </p:txBody>
      </p:sp>
      <p:sp>
        <p:nvSpPr>
          <p:cNvPr id="15" name="Shape 11"/>
          <p:cNvSpPr/>
          <p:nvPr/>
        </p:nvSpPr>
        <p:spPr>
          <a:xfrm>
            <a:off x="6309360" y="1691640"/>
            <a:ext cx="2670048" cy="155448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AD0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0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6510528" y="1920240"/>
            <a:ext cx="566928" cy="566928"/>
          </a:xfrm>
          <a:prstGeom prst="ellipse">
            <a:avLst/>
          </a:prstGeom>
          <a:solidFill>
            <a:srgbClr val="EFE9E2"/>
          </a:solidFill>
          <a:ln/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0256" y="2029968"/>
            <a:ext cx="347472" cy="347472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7178040" y="1892808"/>
            <a:ext cx="1709928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8A5A3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 клиник</a:t>
            </a:r>
            <a:endParaRPr lang="en-US" sz="2300" dirty="0"/>
          </a:p>
        </p:txBody>
      </p:sp>
      <p:sp>
        <p:nvSpPr>
          <p:cNvPr id="19" name="Text 14"/>
          <p:cNvSpPr/>
          <p:nvPr/>
        </p:nvSpPr>
        <p:spPr>
          <a:xfrm>
            <a:off x="6510528" y="2606040"/>
            <a:ext cx="2304288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2000"/>
              </a:lnSpc>
              <a:buNone/>
            </a:pPr>
            <a:r>
              <a:rPr lang="en-US" sz="1150" dirty="0">
                <a:solidFill>
                  <a:srgbClr val="2B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договоры в Алматы</a:t>
            </a:r>
            <a:endParaRPr lang="en-US" sz="1150" dirty="0"/>
          </a:p>
          <a:p>
            <a:pPr indent="0" marL="0">
              <a:lnSpc>
                <a:spcPct val="92000"/>
              </a:lnSpc>
              <a:buNone/>
            </a:pPr>
            <a:r>
              <a:rPr lang="en-US" sz="1150" dirty="0">
                <a:solidFill>
                  <a:srgbClr val="2B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(3 анализы, 2 протоколы)</a:t>
            </a:r>
            <a:endParaRPr lang="en-US" sz="1150" dirty="0"/>
          </a:p>
        </p:txBody>
      </p:sp>
      <p:sp>
        <p:nvSpPr>
          <p:cNvPr id="20" name="Shape 15"/>
          <p:cNvSpPr/>
          <p:nvPr/>
        </p:nvSpPr>
        <p:spPr>
          <a:xfrm>
            <a:off x="9144000" y="1691640"/>
            <a:ext cx="2670048" cy="155448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AD0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0000"/>
              </a:srgbClr>
            </a:outerShdw>
          </a:effectLst>
        </p:spPr>
      </p:sp>
      <p:sp>
        <p:nvSpPr>
          <p:cNvPr id="21" name="Shape 16"/>
          <p:cNvSpPr/>
          <p:nvPr/>
        </p:nvSpPr>
        <p:spPr>
          <a:xfrm>
            <a:off x="9345168" y="1920240"/>
            <a:ext cx="566928" cy="566928"/>
          </a:xfrm>
          <a:prstGeom prst="ellipse">
            <a:avLst/>
          </a:prstGeom>
          <a:solidFill>
            <a:srgbClr val="EFE9E2"/>
          </a:solidFill>
          <a:ln/>
        </p:spPr>
      </p:sp>
      <p:pic>
        <p:nvPicPr>
          <p:cNvPr id="2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54896" y="2029968"/>
            <a:ext cx="347472" cy="347472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10012680" y="1892808"/>
            <a:ext cx="1709928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8A5A3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 лаб.</a:t>
            </a:r>
            <a:endParaRPr lang="en-US" sz="2300" dirty="0"/>
          </a:p>
        </p:txBody>
      </p:sp>
      <p:sp>
        <p:nvSpPr>
          <p:cNvPr id="24" name="Text 18"/>
          <p:cNvSpPr/>
          <p:nvPr/>
        </p:nvSpPr>
        <p:spPr>
          <a:xfrm>
            <a:off x="9345168" y="2606040"/>
            <a:ext cx="2304288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2000"/>
              </a:lnSpc>
              <a:buNone/>
            </a:pPr>
            <a:r>
              <a:rPr lang="en-US" sz="1150" dirty="0">
                <a:solidFill>
                  <a:srgbClr val="2B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тест API +</a:t>
            </a:r>
            <a:endParaRPr lang="en-US" sz="1150" dirty="0"/>
          </a:p>
          <a:p>
            <a:pPr indent="0" marL="0">
              <a:lnSpc>
                <a:spcPct val="92000"/>
              </a:lnSpc>
              <a:buNone/>
            </a:pPr>
            <a:r>
              <a:rPr lang="en-US" sz="1150" dirty="0">
                <a:solidFill>
                  <a:srgbClr val="2B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партнёр Galamat Group</a:t>
            </a:r>
            <a:endParaRPr lang="en-US" sz="1150" dirty="0"/>
          </a:p>
        </p:txBody>
      </p:sp>
      <p:sp>
        <p:nvSpPr>
          <p:cNvPr id="25" name="Shape 19"/>
          <p:cNvSpPr/>
          <p:nvPr/>
        </p:nvSpPr>
        <p:spPr>
          <a:xfrm>
            <a:off x="640080" y="3520440"/>
            <a:ext cx="6766560" cy="274320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AD0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0000"/>
              </a:srgbClr>
            </a:outerShdw>
          </a:effectLst>
        </p:spPr>
      </p:sp>
      <p:sp>
        <p:nvSpPr>
          <p:cNvPr id="26" name="Text 20"/>
          <p:cNvSpPr/>
          <p:nvPr/>
        </p:nvSpPr>
        <p:spPr>
          <a:xfrm>
            <a:off x="868680" y="3703320"/>
            <a:ext cx="6400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8A5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уже сделано</a:t>
            </a:r>
            <a:endParaRPr lang="en-US" sz="1400" dirty="0"/>
          </a:p>
        </p:txBody>
      </p:sp>
      <p:sp>
        <p:nvSpPr>
          <p:cNvPr id="27" name="Text 21"/>
          <p:cNvSpPr/>
          <p:nvPr/>
        </p:nvSpPr>
        <p:spPr>
          <a:xfrm>
            <a:off x="868680" y="4114800"/>
            <a:ext cx="6400800" cy="2057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77800" indent="-177800">
              <a:lnSpc>
                <a:spcPct val="98000"/>
              </a:lnSpc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2B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AI-расшифровка анализов в проде: PDF/фото, каз.+рус., точность 90%+</a:t>
            </a:r>
            <a:endParaRPr lang="en-US" sz="1250" dirty="0"/>
          </a:p>
          <a:p>
            <a:pPr marL="177800" indent="-177800">
              <a:lnSpc>
                <a:spcPct val="98000"/>
              </a:lnSpc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2B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Freemium-воронка: 3 бесплатных чек-апа → апгрейд → тарифы Pro/Premium</a:t>
            </a:r>
            <a:endParaRPr lang="en-US" sz="1250" dirty="0"/>
          </a:p>
          <a:p>
            <a:pPr marL="177800" indent="-177800">
              <a:lnSpc>
                <a:spcPct val="98000"/>
              </a:lnSpc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2B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Калькулятор скринингов ОСМС/ГОБМП (Приказ МЗ РК №174/2020) — бесплатно</a:t>
            </a:r>
            <a:endParaRPr lang="en-US" sz="1250" dirty="0"/>
          </a:p>
          <a:p>
            <a:pPr marL="177800" indent="-177800">
              <a:lnSpc>
                <a:spcPct val="98000"/>
              </a:lnSpc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2B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База клинических протоколов МЗ РК загружена; API протестирован с 2 лабораториями</a:t>
            </a:r>
            <a:endParaRPr lang="en-US" sz="1250" dirty="0"/>
          </a:p>
          <a:p>
            <a:pPr marL="177800" indent="-177800">
              <a:lnSpc>
                <a:spcPct val="98000"/>
              </a:lnSpc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2B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Готовы полные ТЗ на все модули: врачи, справочник, жалобы/RAG, B2B-кабинет, маркетплейс</a:t>
            </a:r>
            <a:endParaRPr lang="en-US" sz="1250" dirty="0"/>
          </a:p>
        </p:txBody>
      </p:sp>
      <p:sp>
        <p:nvSpPr>
          <p:cNvPr id="28" name="Shape 22"/>
          <p:cNvSpPr/>
          <p:nvPr/>
        </p:nvSpPr>
        <p:spPr>
          <a:xfrm>
            <a:off x="7589520" y="3520440"/>
            <a:ext cx="3931920" cy="2743200"/>
          </a:xfrm>
          <a:prstGeom prst="rect">
            <a:avLst/>
          </a:prstGeom>
          <a:solidFill>
            <a:srgbClr val="2B2622"/>
          </a:solidFill>
          <a:ln/>
          <a:effectLst>
            <a:outerShdw sx="100000" sy="100000" kx="0" ky="0" algn="bl" rotWithShape="0" blurRad="88900" dist="38100" dir="8100000">
              <a:srgbClr val="000000">
                <a:alpha val="10000"/>
              </a:srgbClr>
            </a:outerShdw>
          </a:effectLst>
        </p:spPr>
      </p:sp>
      <p:pic>
        <p:nvPicPr>
          <p:cNvPr id="29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18120" y="3730752"/>
            <a:ext cx="365760" cy="365760"/>
          </a:xfrm>
          <a:prstGeom prst="rect">
            <a:avLst/>
          </a:prstGeom>
        </p:spPr>
      </p:pic>
      <p:sp>
        <p:nvSpPr>
          <p:cNvPr id="30" name="Text 23"/>
          <p:cNvSpPr/>
          <p:nvPr/>
        </p:nvSpPr>
        <p:spPr>
          <a:xfrm>
            <a:off x="8275320" y="3703320"/>
            <a:ext cx="31089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B076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Юридическое лицо</a:t>
            </a:r>
            <a:endParaRPr lang="en-US" sz="1400" dirty="0"/>
          </a:p>
        </p:txBody>
      </p:sp>
      <p:sp>
        <p:nvSpPr>
          <p:cNvPr id="31" name="Text 24"/>
          <p:cNvSpPr/>
          <p:nvPr/>
        </p:nvSpPr>
        <p:spPr>
          <a:xfrm>
            <a:off x="7818120" y="4160520"/>
            <a:ext cx="3566160" cy="1143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ТОО «PROECTA»
</a:t>
            </a:r>
            <a:endParaRPr lang="en-US" sz="16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D9CF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БИН/ИИН 970906300680
</a:t>
            </a:r>
            <a:endParaRPr lang="en-US" sz="16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D9CF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Дата регистрации: </a:t>
            </a:r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B076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___________</a:t>
            </a:r>
            <a:endParaRPr lang="en-US" sz="1600" dirty="0"/>
          </a:p>
        </p:txBody>
      </p:sp>
      <p:sp>
        <p:nvSpPr>
          <p:cNvPr id="32" name="Text 25"/>
          <p:cNvSpPr/>
          <p:nvPr/>
        </p:nvSpPr>
        <p:spPr>
          <a:xfrm>
            <a:off x="7818120" y="5394960"/>
            <a:ext cx="356616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50" b="1" dirty="0">
                <a:solidFill>
                  <a:srgbClr val="B076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Инвесторы: </a:t>
            </a:r>
            <a:pPr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D9CF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внешних пока нет; есть стратегический партнёр — медхолдинг Galamat Group. Грант — первое внешнее финансирование.</a:t>
            </a:r>
            <a:endParaRPr lang="en-US" sz="11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4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8A8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КОНКУРЕНТЫ И АНАЛОГИ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10180015" y="384048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8A8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/ 5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" y="713232"/>
            <a:ext cx="10911535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2B26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Конкуренты и наше отличие</a:t>
            </a:r>
            <a:endParaRPr lang="en-US" sz="34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40080" y="1645920"/>
          <a:ext cx="8412480" cy="914400"/>
        </p:xfrm>
        <a:graphic>
          <a:graphicData uri="http://schemas.openxmlformats.org/drawingml/2006/table">
            <a:tbl>
              <a:tblPr/>
              <a:tblGrid>
                <a:gridCol w="3108960"/>
                <a:gridCol w="1417320"/>
                <a:gridCol w="1325880"/>
                <a:gridCol w="1280160"/>
                <a:gridCol w="1280160"/>
              </a:tblGrid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Критерий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332D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InLab.kz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0764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ОЛИМП /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INVIVO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332D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Damumed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332D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СберЗдоровье /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Vera AI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332D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2B26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AI-расшифровка анализов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600" b="1" dirty="0">
                          <a:solidFill>
                            <a:srgbClr val="B0764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9E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8A817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8A817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600" b="1" dirty="0">
                          <a:solidFill>
                            <a:srgbClr val="B0764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2B26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Сверка с протоколами МЗ РК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600" b="1" dirty="0">
                          <a:solidFill>
                            <a:srgbClr val="B0764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9E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8A817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8A817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8A817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2B26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Двуязычность (каз. + рус.)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600" b="1" dirty="0">
                          <a:solidFill>
                            <a:srgbClr val="B0764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9E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600" b="1" dirty="0">
                          <a:solidFill>
                            <a:srgbClr val="B0764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600" b="1" dirty="0">
                          <a:solidFill>
                            <a:srgbClr val="B0764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8A817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2B26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Маршрутизация к врачу + услуги на дому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600" b="1" dirty="0">
                          <a:solidFill>
                            <a:srgbClr val="B0764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9E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8A817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600" b="1" dirty="0">
                          <a:solidFill>
                            <a:srgbClr val="B0764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600" b="1" dirty="0">
                          <a:solidFill>
                            <a:srgbClr val="B0764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2B26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Отчёт врачу ДО приёма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600" b="1" dirty="0">
                          <a:solidFill>
                            <a:srgbClr val="B0764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9E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8A817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8A817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8A817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sng" algn="ctr">
                      <a:solidFill>
                        <a:srgbClr val="F7F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Shape 3"/>
          <p:cNvSpPr/>
          <p:nvPr/>
        </p:nvSpPr>
        <p:spPr>
          <a:xfrm>
            <a:off x="9281160" y="1645920"/>
            <a:ext cx="2240280" cy="3035808"/>
          </a:xfrm>
          <a:prstGeom prst="rect">
            <a:avLst/>
          </a:prstGeom>
          <a:solidFill>
            <a:srgbClr val="2B2622"/>
          </a:solidFill>
          <a:ln/>
          <a:effectLst>
            <a:outerShdw sx="100000" sy="100000" kx="0" ky="0" algn="bl" rotWithShape="0" blurRad="88900" dist="38100" dir="8100000">
              <a:srgbClr val="000000">
                <a:alpha val="10000"/>
              </a:srgbClr>
            </a:outerShdw>
          </a:effectLst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91472" y="1874520"/>
            <a:ext cx="411480" cy="41148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464040" y="2331720"/>
            <a:ext cx="1920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Почему мы</a:t>
            </a:r>
            <a:endParaRPr lang="en-US" sz="1600" dirty="0"/>
          </a:p>
          <a:p>
            <a:pPr indent="0" marL="0">
              <a:lnSpc>
                <a:spcPct val="950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уникальны</a:t>
            </a:r>
            <a:endParaRPr lang="en-US" sz="1600" dirty="0"/>
          </a:p>
        </p:txBody>
      </p:sp>
      <p:sp>
        <p:nvSpPr>
          <p:cNvPr id="9" name="Text 5"/>
          <p:cNvSpPr/>
          <p:nvPr/>
        </p:nvSpPr>
        <p:spPr>
          <a:xfrm>
            <a:off x="9464040" y="3063240"/>
            <a:ext cx="192024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E5DC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Единственные с полной базой протоколов МЗ РК + AI</a:t>
            </a:r>
            <a:endParaRPr lang="en-US" sz="1100" dirty="0"/>
          </a:p>
          <a:p>
            <a:pPr indent="0" marL="0">
              <a:lnSpc>
                <a:spcPct val="95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E5DC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Адаптация под ОСМС / ГОБМП</a:t>
            </a:r>
            <a:endParaRPr lang="en-US" sz="1100" dirty="0"/>
          </a:p>
          <a:p>
            <a:pPr indent="0" marL="0">
              <a:lnSpc>
                <a:spcPct val="95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E5DC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Двусторонний маркетплейс: пациент ↔ клиника</a:t>
            </a:r>
            <a:endParaRPr lang="en-US" sz="1100" dirty="0"/>
          </a:p>
        </p:txBody>
      </p:sp>
      <p:sp>
        <p:nvSpPr>
          <p:cNvPr id="10" name="Shape 6"/>
          <p:cNvSpPr/>
          <p:nvPr/>
        </p:nvSpPr>
        <p:spPr>
          <a:xfrm>
            <a:off x="640080" y="5029200"/>
            <a:ext cx="10881360" cy="1234440"/>
          </a:xfrm>
          <a:prstGeom prst="rect">
            <a:avLst/>
          </a:prstGeom>
          <a:solidFill>
            <a:srgbClr val="FFFFFF"/>
          </a:solidFill>
          <a:ln w="15875">
            <a:solidFill>
              <a:srgbClr val="B0764F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0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640080" y="5029200"/>
            <a:ext cx="73152" cy="1234440"/>
          </a:xfrm>
          <a:prstGeom prst="rect">
            <a:avLst/>
          </a:prstGeom>
          <a:solidFill>
            <a:srgbClr val="B0764F"/>
          </a:solidFill>
          <a:ln/>
        </p:spPr>
      </p:sp>
      <p:sp>
        <p:nvSpPr>
          <p:cNvPr id="12" name="Text 8"/>
          <p:cNvSpPr/>
          <p:nvPr/>
        </p:nvSpPr>
        <p:spPr>
          <a:xfrm>
            <a:off x="914400" y="5138928"/>
            <a:ext cx="10424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8A5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Главное отличие — полная клиническая интеграция</a:t>
            </a:r>
            <a:endParaRPr lang="en-US" sz="1500" dirty="0"/>
          </a:p>
        </p:txBody>
      </p:sp>
      <p:sp>
        <p:nvSpPr>
          <p:cNvPr id="13" name="Text 9"/>
          <p:cNvSpPr/>
          <p:nvPr/>
        </p:nvSpPr>
        <p:spPr>
          <a:xfrm>
            <a:off x="914400" y="5504688"/>
            <a:ext cx="1042416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1200" dirty="0">
                <a:solidFill>
                  <a:srgbClr val="2B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Международные сервисы (InsideTracker, Function Health, Vera AI) не поддерживают протоколы МЗ РК. ОЛИМП и INVIVO выдают результаты без AI-проверки. Damumed — запись к врачу без сверки с протоколами. InLab.kz объединяет всё в одной цепочке: AI-расшифровка + протоколы МЗ РК + маршрутизация + услуги на дому.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4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8A8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БИЗНЕС-МОДЕЛЬ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10180015" y="384048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8A8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/ 5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" y="713232"/>
            <a:ext cx="10911535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2B26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Бизнес-модель: два потока дохода</a:t>
            </a:r>
            <a:endParaRPr lang="en-US" sz="3400" dirty="0"/>
          </a:p>
        </p:txBody>
      </p:sp>
      <p:sp>
        <p:nvSpPr>
          <p:cNvPr id="5" name="Shape 3"/>
          <p:cNvSpPr/>
          <p:nvPr/>
        </p:nvSpPr>
        <p:spPr>
          <a:xfrm>
            <a:off x="640080" y="1627632"/>
            <a:ext cx="3246120" cy="2487168"/>
          </a:xfrm>
          <a:prstGeom prst="rect">
            <a:avLst/>
          </a:prstGeom>
          <a:solidFill>
            <a:srgbClr val="FFFFFF"/>
          </a:solidFill>
          <a:ln w="12700">
            <a:solidFill>
              <a:srgbClr val="E3DAD0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0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1248" y="1828800"/>
            <a:ext cx="384048" cy="38404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325880" y="1810512"/>
            <a:ext cx="246888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2B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B2C · AI-расшифровка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868680" y="2359152"/>
            <a:ext cx="283464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2B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</a:t>
            </a:r>
            <a:pPr indent="0" marL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8A8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—  3 расшифровки
</a:t>
            </a:r>
            <a:endParaRPr lang="en-US" sz="13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2B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</a:t>
            </a:r>
            <a:pPr indent="0" marL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8A8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—  1 990 ₸ / мес
</a:t>
            </a:r>
            <a:endParaRPr lang="en-US" sz="13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2B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Premium</a:t>
            </a:r>
            <a:pPr indent="0" marL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8A8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—  4 990 ₸ / год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868680" y="3456432"/>
            <a:ext cx="283464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050" i="1" dirty="0">
                <a:solidFill>
                  <a:srgbClr val="8A5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Низкая переменная себестоимость (AI) → высокая маржа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4069080" y="1627632"/>
            <a:ext cx="3246120" cy="2487168"/>
          </a:xfrm>
          <a:prstGeom prst="rect">
            <a:avLst/>
          </a:prstGeom>
          <a:solidFill>
            <a:srgbClr val="FFFFFF"/>
          </a:solidFill>
          <a:ln w="12700">
            <a:solidFill>
              <a:srgbClr val="E3DAD0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0000"/>
              </a:srgbClr>
            </a:outerShdw>
          </a:effectLst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0248" y="1828800"/>
            <a:ext cx="384048" cy="384048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754880" y="1810512"/>
            <a:ext cx="246888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2B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B2B · SaaS протоколы</a:t>
            </a:r>
            <a:endParaRPr lang="en-US" sz="1350" dirty="0"/>
          </a:p>
        </p:txBody>
      </p:sp>
      <p:sp>
        <p:nvSpPr>
          <p:cNvPr id="13" name="Text 9"/>
          <p:cNvSpPr/>
          <p:nvPr/>
        </p:nvSpPr>
        <p:spPr>
          <a:xfrm>
            <a:off x="4297680" y="2359152"/>
            <a:ext cx="283464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2B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Абонплата</a:t>
            </a:r>
            <a:pPr indent="0" marL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8A8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—  10–15 тыс ₸ / мес
</a:t>
            </a:r>
            <a:endParaRPr lang="en-US" sz="13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2B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Комиссия</a:t>
            </a:r>
            <a:pPr indent="0" marL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8A8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—  10–15% с записи
</a:t>
            </a:r>
            <a:endParaRPr lang="en-US" sz="13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2B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ROI клиники</a:t>
            </a:r>
            <a:pPr indent="0" marL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8A8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—  1 месяц</a:t>
            </a:r>
            <a:endParaRPr lang="en-US" sz="1300" dirty="0"/>
          </a:p>
        </p:txBody>
      </p:sp>
      <p:sp>
        <p:nvSpPr>
          <p:cNvPr id="14" name="Text 10"/>
          <p:cNvSpPr/>
          <p:nvPr/>
        </p:nvSpPr>
        <p:spPr>
          <a:xfrm>
            <a:off x="4297680" y="3547872"/>
            <a:ext cx="28346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050" i="1" dirty="0">
                <a:solidFill>
                  <a:srgbClr val="8A5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Готовый отчёт ДО приёма экономит врачу 12,5 ч/день</a:t>
            </a:r>
            <a:endParaRPr lang="en-US" sz="1050" dirty="0"/>
          </a:p>
        </p:txBody>
      </p:sp>
      <p:sp>
        <p:nvSpPr>
          <p:cNvPr id="15" name="Shape 11"/>
          <p:cNvSpPr/>
          <p:nvPr/>
        </p:nvSpPr>
        <p:spPr>
          <a:xfrm>
            <a:off x="7498080" y="1627632"/>
            <a:ext cx="4023360" cy="2487168"/>
          </a:xfrm>
          <a:prstGeom prst="rect">
            <a:avLst/>
          </a:prstGeom>
          <a:solidFill>
            <a:srgbClr val="FFFFFF"/>
          </a:solidFill>
          <a:ln w="12700">
            <a:solidFill>
              <a:srgbClr val="E3DAD0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0000"/>
              </a:srgbClr>
            </a:outerShdw>
          </a:effectLst>
        </p:spPr>
      </p:sp>
      <p:sp>
        <p:nvSpPr>
          <p:cNvPr id="16" name="Text 12"/>
          <p:cNvSpPr/>
          <p:nvPr/>
        </p:nvSpPr>
        <p:spPr>
          <a:xfrm>
            <a:off x="7680960" y="1755648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8A5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Выручка по полугодиям, млн ₸</a:t>
            </a:r>
            <a:endParaRPr lang="en-US" sz="1150" dirty="0"/>
          </a:p>
        </p:txBody>
      </p:sp>
      <p:graphicFrame>
        <p:nvGraphicFramePr>
          <p:cNvPr id="17" name="Chart 0" descr=""/>
          <p:cNvGraphicFramePr/>
          <p:nvPr/>
        </p:nvGraphicFramePr>
        <p:xfrm>
          <a:off x="7589520" y="2121408"/>
          <a:ext cx="3840480" cy="18745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3"/>
          </a:graphicData>
        </a:graphic>
      </p:graphicFrame>
      <p:sp>
        <p:nvSpPr>
          <p:cNvPr id="18" name="Shape 13"/>
          <p:cNvSpPr/>
          <p:nvPr/>
        </p:nvSpPr>
        <p:spPr>
          <a:xfrm>
            <a:off x="640080" y="4315968"/>
            <a:ext cx="2670048" cy="960120"/>
          </a:xfrm>
          <a:prstGeom prst="rect">
            <a:avLst/>
          </a:prstGeom>
          <a:solidFill>
            <a:srgbClr val="2B2622"/>
          </a:solidFill>
          <a:ln/>
          <a:effectLst>
            <a:outerShdw sx="100000" sy="100000" kx="0" ky="0" algn="bl" rotWithShape="0" blurRad="88900" dist="38100" dir="8100000">
              <a:srgbClr val="000000">
                <a:alpha val="10000"/>
              </a:srgbClr>
            </a:outerShdw>
          </a:effectLst>
        </p:spPr>
      </p:sp>
      <p:sp>
        <p:nvSpPr>
          <p:cNvPr id="19" name="Text 14"/>
          <p:cNvSpPr/>
          <p:nvPr/>
        </p:nvSpPr>
        <p:spPr>
          <a:xfrm>
            <a:off x="749808" y="4425696"/>
            <a:ext cx="245059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B076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787,9 млн ₸</a:t>
            </a:r>
            <a:endParaRPr lang="en-US" sz="2000" dirty="0"/>
          </a:p>
        </p:txBody>
      </p:sp>
      <p:sp>
        <p:nvSpPr>
          <p:cNvPr id="20" name="Text 15"/>
          <p:cNvSpPr/>
          <p:nvPr/>
        </p:nvSpPr>
        <p:spPr>
          <a:xfrm>
            <a:off x="749808" y="4882896"/>
            <a:ext cx="245059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E5DC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выручка за 24 мес</a:t>
            </a:r>
            <a:endParaRPr lang="en-US" sz="1100" dirty="0"/>
          </a:p>
        </p:txBody>
      </p:sp>
      <p:sp>
        <p:nvSpPr>
          <p:cNvPr id="21" name="Shape 16"/>
          <p:cNvSpPr/>
          <p:nvPr/>
        </p:nvSpPr>
        <p:spPr>
          <a:xfrm>
            <a:off x="3474720" y="4315968"/>
            <a:ext cx="2670048" cy="960120"/>
          </a:xfrm>
          <a:prstGeom prst="rect">
            <a:avLst/>
          </a:prstGeom>
          <a:solidFill>
            <a:srgbClr val="2B2622"/>
          </a:solidFill>
          <a:ln/>
          <a:effectLst>
            <a:outerShdw sx="100000" sy="100000" kx="0" ky="0" algn="bl" rotWithShape="0" blurRad="88900" dist="38100" dir="8100000">
              <a:srgbClr val="000000">
                <a:alpha val="10000"/>
              </a:srgbClr>
            </a:outerShdw>
          </a:effectLst>
        </p:spPr>
      </p:sp>
      <p:sp>
        <p:nvSpPr>
          <p:cNvPr id="22" name="Text 17"/>
          <p:cNvSpPr/>
          <p:nvPr/>
        </p:nvSpPr>
        <p:spPr>
          <a:xfrm>
            <a:off x="3584448" y="4425696"/>
            <a:ext cx="245059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B076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688,1 млн ₸</a:t>
            </a:r>
            <a:endParaRPr lang="en-US" sz="2000" dirty="0"/>
          </a:p>
        </p:txBody>
      </p:sp>
      <p:sp>
        <p:nvSpPr>
          <p:cNvPr id="23" name="Text 18"/>
          <p:cNvSpPr/>
          <p:nvPr/>
        </p:nvSpPr>
        <p:spPr>
          <a:xfrm>
            <a:off x="3584448" y="4882896"/>
            <a:ext cx="245059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E5DC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чистая прибыль</a:t>
            </a:r>
            <a:endParaRPr lang="en-US" sz="1100" dirty="0"/>
          </a:p>
        </p:txBody>
      </p:sp>
      <p:sp>
        <p:nvSpPr>
          <p:cNvPr id="24" name="Shape 19"/>
          <p:cNvSpPr/>
          <p:nvPr/>
        </p:nvSpPr>
        <p:spPr>
          <a:xfrm>
            <a:off x="6309360" y="4315968"/>
            <a:ext cx="2670048" cy="960120"/>
          </a:xfrm>
          <a:prstGeom prst="rect">
            <a:avLst/>
          </a:prstGeom>
          <a:solidFill>
            <a:srgbClr val="2B2622"/>
          </a:solidFill>
          <a:ln/>
          <a:effectLst>
            <a:outerShdw sx="100000" sy="100000" kx="0" ky="0" algn="bl" rotWithShape="0" blurRad="88900" dist="38100" dir="8100000">
              <a:srgbClr val="000000">
                <a:alpha val="10000"/>
              </a:srgbClr>
            </a:outerShdw>
          </a:effectLst>
        </p:spPr>
      </p:sp>
      <p:sp>
        <p:nvSpPr>
          <p:cNvPr id="25" name="Text 20"/>
          <p:cNvSpPr/>
          <p:nvPr/>
        </p:nvSpPr>
        <p:spPr>
          <a:xfrm>
            <a:off x="6419088" y="4425696"/>
            <a:ext cx="245059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B076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~87%</a:t>
            </a:r>
            <a:endParaRPr lang="en-US" sz="2000" dirty="0"/>
          </a:p>
        </p:txBody>
      </p:sp>
      <p:sp>
        <p:nvSpPr>
          <p:cNvPr id="26" name="Text 21"/>
          <p:cNvSpPr/>
          <p:nvPr/>
        </p:nvSpPr>
        <p:spPr>
          <a:xfrm>
            <a:off x="6419088" y="4882896"/>
            <a:ext cx="245059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E5DC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рентабельность</a:t>
            </a:r>
            <a:endParaRPr lang="en-US" sz="1100" dirty="0"/>
          </a:p>
        </p:txBody>
      </p:sp>
      <p:sp>
        <p:nvSpPr>
          <p:cNvPr id="27" name="Shape 22"/>
          <p:cNvSpPr/>
          <p:nvPr/>
        </p:nvSpPr>
        <p:spPr>
          <a:xfrm>
            <a:off x="9144000" y="4315968"/>
            <a:ext cx="2670048" cy="960120"/>
          </a:xfrm>
          <a:prstGeom prst="rect">
            <a:avLst/>
          </a:prstGeom>
          <a:solidFill>
            <a:srgbClr val="2B2622"/>
          </a:solidFill>
          <a:ln/>
          <a:effectLst>
            <a:outerShdw sx="100000" sy="100000" kx="0" ky="0" algn="bl" rotWithShape="0" blurRad="88900" dist="38100" dir="8100000">
              <a:srgbClr val="000000">
                <a:alpha val="10000"/>
              </a:srgbClr>
            </a:outerShdw>
          </a:effectLst>
        </p:spPr>
      </p:sp>
      <p:sp>
        <p:nvSpPr>
          <p:cNvPr id="28" name="Text 23"/>
          <p:cNvSpPr/>
          <p:nvPr/>
        </p:nvSpPr>
        <p:spPr>
          <a:xfrm>
            <a:off x="9253728" y="4425696"/>
            <a:ext cx="245059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B076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8-й мес</a:t>
            </a:r>
            <a:endParaRPr lang="en-US" sz="2000" dirty="0"/>
          </a:p>
        </p:txBody>
      </p:sp>
      <p:sp>
        <p:nvSpPr>
          <p:cNvPr id="29" name="Text 24"/>
          <p:cNvSpPr/>
          <p:nvPr/>
        </p:nvSpPr>
        <p:spPr>
          <a:xfrm>
            <a:off x="9253728" y="4882896"/>
            <a:ext cx="245059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E5DC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окупаемость проекта</a:t>
            </a:r>
            <a:endParaRPr lang="en-US" sz="1100" dirty="0"/>
          </a:p>
        </p:txBody>
      </p:sp>
      <p:sp>
        <p:nvSpPr>
          <p:cNvPr id="30" name="Shape 25"/>
          <p:cNvSpPr/>
          <p:nvPr/>
        </p:nvSpPr>
        <p:spPr>
          <a:xfrm>
            <a:off x="640080" y="5486400"/>
            <a:ext cx="10881360" cy="841248"/>
          </a:xfrm>
          <a:prstGeom prst="rect">
            <a:avLst/>
          </a:prstGeom>
          <a:solidFill>
            <a:srgbClr val="FFFFFF"/>
          </a:solidFill>
          <a:ln w="12700">
            <a:solidFill>
              <a:srgbClr val="E3DAD0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0000"/>
              </a:srgbClr>
            </a:outerShdw>
          </a:effectLst>
        </p:spPr>
      </p:sp>
      <p:sp>
        <p:nvSpPr>
          <p:cNvPr id="31" name="Text 26"/>
          <p:cNvSpPr/>
          <p:nvPr/>
        </p:nvSpPr>
        <p:spPr>
          <a:xfrm>
            <a:off x="914400" y="5486400"/>
            <a:ext cx="1033272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8A5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Грант 20 млн ₸ (1 стадия):  </a:t>
            </a:r>
            <a:pPr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2B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зарплата команды — 8,96 млн (45%)   ·   AI-разработка и услуги 3-х лиц — 5,64 млн (28%)   ·   инфраструктура и материалы — 5,40 млн (27%)</a:t>
            </a:r>
            <a:endParaRPr lang="en-US" sz="12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InLab.kz — питч QazInn</dc:title>
  <dc:subject>PptxGenJS Presentation</dc:subject>
  <dc:creator>InLab.kz</dc:creator>
  <cp:lastModifiedBy>InLab.kz</cp:lastModifiedBy>
  <cp:revision>1</cp:revision>
  <dcterms:created xsi:type="dcterms:W3CDTF">2026-05-28T05:48:48Z</dcterms:created>
  <dcterms:modified xsi:type="dcterms:W3CDTF">2026-05-28T05:48:48Z</dcterms:modified>
</cp:coreProperties>
</file>